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6" r:id="rId2"/>
    <p:sldId id="298" r:id="rId3"/>
    <p:sldId id="299"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7" r:id="rId30"/>
    <p:sldId id="294" r:id="rId31"/>
    <p:sldId id="292" r:id="rId32"/>
    <p:sldId id="293" r:id="rId33"/>
    <p:sldId id="29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793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F27B2C84-3F43-4E61-BA38-D851502BDDE9}"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D1982-36AF-473F-84B0-C03BFF716BF8}"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7B2C84-3F43-4E61-BA38-D851502BDDE9}"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D1982-36AF-473F-84B0-C03BFF716B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7B2C84-3F43-4E61-BA38-D851502BDDE9}"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D1982-36AF-473F-84B0-C03BFF716BF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F27B2C84-3F43-4E61-BA38-D851502BDDE9}"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D1982-36AF-473F-84B0-C03BFF716BF8}"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7B2C84-3F43-4E61-BA38-D851502BDDE9}"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D1982-36AF-473F-84B0-C03BFF716BF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F27B2C84-3F43-4E61-BA38-D851502BDDE9}" type="datetimeFigureOut">
              <a:rPr lang="en-US" smtClean="0"/>
              <a:pPr/>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D1982-36AF-473F-84B0-C03BFF716BF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F27B2C84-3F43-4E61-BA38-D851502BDDE9}" type="datetimeFigureOut">
              <a:rPr lang="en-US" smtClean="0"/>
              <a:pPr/>
              <a:t>4/18/2023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1D1982-36AF-473F-84B0-C03BFF716BF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7B2C84-3F43-4E61-BA38-D851502BDDE9}" type="datetimeFigureOut">
              <a:rPr lang="en-US" smtClean="0"/>
              <a:pPr/>
              <a:t>4/18/2023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1D1982-36AF-473F-84B0-C03BFF716B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7B2C84-3F43-4E61-BA38-D851502BDDE9}" type="datetimeFigureOut">
              <a:rPr lang="en-US" smtClean="0"/>
              <a:pPr/>
              <a:t>4/18/2023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1D1982-36AF-473F-84B0-C03BFF716B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7B2C84-3F43-4E61-BA38-D851502BDDE9}" type="datetimeFigureOut">
              <a:rPr lang="en-US" smtClean="0"/>
              <a:pPr/>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D1982-36AF-473F-84B0-C03BFF716BF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7B2C84-3F43-4E61-BA38-D851502BDDE9}" type="datetimeFigureOut">
              <a:rPr lang="en-US" smtClean="0"/>
              <a:pPr/>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D1982-36AF-473F-84B0-C03BFF716BF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F27B2C84-3F43-4E61-BA38-D851502BDDE9}" type="datetimeFigureOut">
              <a:rPr lang="en-US" smtClean="0"/>
              <a:pPr/>
              <a:t>4/18/2023</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EF1D1982-36AF-473F-84B0-C03BFF716BF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ubtitle 2"/>
          <p:cNvSpPr>
            <a:spLocks noGrp="1"/>
          </p:cNvSpPr>
          <p:nvPr>
            <p:ph type="subTitle" idx="1"/>
          </p:nvPr>
        </p:nvSpPr>
        <p:spPr>
          <a:xfrm>
            <a:off x="2411413" y="2924175"/>
            <a:ext cx="6553200" cy="3673475"/>
          </a:xfrm>
        </p:spPr>
        <p:txBody>
          <a:bodyPr/>
          <a:lstStyle/>
          <a:p>
            <a:pPr algn="ctr"/>
            <a:r>
              <a:rPr lang="en-US" altLang="en-US" sz="4400"/>
              <a:t>Direct filling gold</a:t>
            </a:r>
          </a:p>
          <a:p>
            <a:pPr algn="ctr"/>
            <a:endParaRPr lang="en-US" altLang="en-US" sz="4400" u="sng"/>
          </a:p>
          <a:p>
            <a:pPr algn="ctr"/>
            <a:endParaRPr lang="en-US" altLang="en-US" sz="4400" u="sng"/>
          </a:p>
          <a:p>
            <a:pPr algn="ctr"/>
            <a:r>
              <a:rPr lang="en-US" altLang="en-US" u="sng"/>
              <a:t>DEPARTMENT OF CONSERVATIVE DENTISTRY AND ENDODONTICS</a:t>
            </a:r>
            <a:endParaRPr lang="en-IN" altLang="en-US" u="sng"/>
          </a:p>
        </p:txBody>
      </p:sp>
      <p:sp>
        <p:nvSpPr>
          <p:cNvPr id="2" name="Title 1"/>
          <p:cNvSpPr>
            <a:spLocks noGrp="1"/>
          </p:cNvSpPr>
          <p:nvPr>
            <p:ph type="ctrTitle"/>
          </p:nvPr>
        </p:nvSpPr>
        <p:spPr>
          <a:xfrm>
            <a:off x="2701925" y="153988"/>
            <a:ext cx="6172200" cy="1895475"/>
          </a:xfrm>
        </p:spPr>
        <p:txBody>
          <a:bodyPr>
            <a:normAutofit/>
          </a:bodyPr>
          <a:lstStyle/>
          <a:p>
            <a:pPr algn="ctr">
              <a:defRPr/>
            </a:pPr>
            <a:r>
              <a:rPr lang="en-US" dirty="0"/>
              <a:t>RUNGTA COLLEGE OF DENTAL SCIENCES AND RESEARCH</a:t>
            </a:r>
            <a:endParaRPr lang="en-IN" dirty="0"/>
          </a:p>
        </p:txBody>
      </p:sp>
      <p:pic>
        <p:nvPicPr>
          <p:cNvPr id="8196"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750" y="188913"/>
            <a:ext cx="2162175" cy="211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43558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p:cNvSpPr>
          <p:nvPr>
            <p:ph sz="quarter" idx="13"/>
          </p:nvPr>
        </p:nvSpPr>
        <p:spPr>
          <a:xfrm>
            <a:off x="457200" y="1600200"/>
            <a:ext cx="7467600" cy="4873625"/>
          </a:xfrm>
        </p:spPr>
        <p:txBody>
          <a:bodyPr/>
          <a:lstStyle/>
          <a:p>
            <a:pPr eaLnBrk="1" hangingPunct="1"/>
            <a:r>
              <a:rPr lang="en-US" altLang="en-US">
                <a:cs typeface="Times New Roman" pitchFamily="18" charset="0"/>
              </a:rPr>
              <a:t>Effect of direct gold restoration at different effective depth</a:t>
            </a:r>
          </a:p>
          <a:p>
            <a:pPr lvl="1" eaLnBrk="1" hangingPunct="1"/>
            <a:r>
              <a:rPr lang="en-US" altLang="en-US" sz="2400">
                <a:cs typeface="Times New Roman" pitchFamily="18" charset="0"/>
              </a:rPr>
              <a:t>With an effective depth of 3 to 3½ mm a normal pulp will undergo a healthy reparative reaction. </a:t>
            </a:r>
          </a:p>
          <a:p>
            <a:pPr lvl="1" eaLnBrk="1" hangingPunct="1"/>
            <a:r>
              <a:rPr lang="en-US" altLang="en-US" sz="2400">
                <a:cs typeface="Times New Roman" pitchFamily="18" charset="0"/>
              </a:rPr>
              <a:t>Less than 1mm there will be destruction of pulp dentin organ. Initial sign is cracking of pulpal or axial wall. </a:t>
            </a:r>
          </a:p>
        </p:txBody>
      </p:sp>
    </p:spTree>
    <p:extLst>
      <p:ext uri="{BB962C8B-B14F-4D97-AF65-F5344CB8AC3E}">
        <p14:creationId xmlns:p14="http://schemas.microsoft.com/office/powerpoint/2010/main" xmlns="" val="355671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rmAutofit/>
          </a:bodyPr>
          <a:lstStyle/>
          <a:p>
            <a:pPr eaLnBrk="1" fontAlgn="auto" hangingPunct="1">
              <a:spcAft>
                <a:spcPts val="0"/>
              </a:spcAft>
              <a:defRPr/>
            </a:pPr>
            <a:r>
              <a:rPr lang="en-US"/>
              <a:t/>
            </a:r>
            <a:br>
              <a:rPr lang="en-US"/>
            </a:br>
            <a:endParaRPr lang="en-US"/>
          </a:p>
        </p:txBody>
      </p:sp>
      <p:sp>
        <p:nvSpPr>
          <p:cNvPr id="74755" name="Rectangle 3"/>
          <p:cNvSpPr>
            <a:spLocks noGrp="1"/>
          </p:cNvSpPr>
          <p:nvPr>
            <p:ph sz="quarter" idx="13"/>
          </p:nvPr>
        </p:nvSpPr>
        <p:spPr>
          <a:xfrm>
            <a:off x="685800" y="1524000"/>
            <a:ext cx="7772400" cy="4572000"/>
          </a:xfrm>
        </p:spPr>
        <p:txBody>
          <a:bodyPr/>
          <a:lstStyle/>
          <a:p>
            <a:pPr eaLnBrk="1" hangingPunct="1"/>
            <a:r>
              <a:rPr lang="en-US" altLang="en-US" sz="2800"/>
              <a:t>Protective bases necessary for pulp dentin organ:</a:t>
            </a:r>
          </a:p>
          <a:p>
            <a:pPr lvl="1" eaLnBrk="1" hangingPunct="1"/>
            <a:r>
              <a:rPr lang="en-US" altLang="en-US" sz="2400"/>
              <a:t>Effective depth 3 to 3 ½ - healthy reparative reaction.</a:t>
            </a:r>
          </a:p>
          <a:p>
            <a:pPr lvl="1" eaLnBrk="1" hangingPunct="1"/>
            <a:r>
              <a:rPr lang="en-US" altLang="en-US" sz="2400"/>
              <a:t>&lt;1mm – destruction in the pulp dentin organ.</a:t>
            </a:r>
          </a:p>
          <a:p>
            <a:pPr lvl="1" eaLnBrk="1" hangingPunct="1"/>
            <a:r>
              <a:rPr lang="en-US" altLang="en-US" sz="2400"/>
              <a:t>3mm or more – no intermediary base required.</a:t>
            </a:r>
          </a:p>
          <a:p>
            <a:pPr lvl="1" eaLnBrk="1" hangingPunct="1"/>
            <a:r>
              <a:rPr lang="en-US" altLang="en-US" sz="2400"/>
              <a:t>2mm or more – cavity varnish applied on walls and floors.</a:t>
            </a:r>
          </a:p>
          <a:p>
            <a:pPr lvl="1" eaLnBrk="1" hangingPunct="1"/>
            <a:r>
              <a:rPr lang="en-US" altLang="en-US" sz="2400"/>
              <a:t>1-2mm – subbase of calcium hydroxide or ZOE indicated.</a:t>
            </a:r>
          </a:p>
          <a:p>
            <a:pPr lvl="1" eaLnBrk="1" hangingPunct="1"/>
            <a:endParaRPr lang="en-US" altLang="en-US" sz="2400"/>
          </a:p>
          <a:p>
            <a:pPr lvl="1" eaLnBrk="1" hangingPunct="1">
              <a:buFont typeface="Wingdings" pitchFamily="2" charset="2"/>
              <a:buNone/>
            </a:pPr>
            <a:endParaRPr lang="en-US" altLang="en-US" sz="2400"/>
          </a:p>
        </p:txBody>
      </p:sp>
    </p:spTree>
    <p:extLst>
      <p:ext uri="{BB962C8B-B14F-4D97-AF65-F5344CB8AC3E}">
        <p14:creationId xmlns:p14="http://schemas.microsoft.com/office/powerpoint/2010/main" xmlns="" val="800325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fontAlgn="auto" hangingPunct="1">
              <a:spcAft>
                <a:spcPts val="0"/>
              </a:spcAft>
              <a:defRPr/>
            </a:pPr>
            <a:r>
              <a:rPr lang="en-US"/>
              <a:t>The decline of gold restorations:</a:t>
            </a:r>
          </a:p>
        </p:txBody>
      </p:sp>
      <p:sp>
        <p:nvSpPr>
          <p:cNvPr id="75779" name="Rectangle 3"/>
          <p:cNvSpPr>
            <a:spLocks noGrp="1"/>
          </p:cNvSpPr>
          <p:nvPr>
            <p:ph sz="quarter" idx="13"/>
          </p:nvPr>
        </p:nvSpPr>
        <p:spPr>
          <a:xfrm>
            <a:off x="457200" y="1600200"/>
            <a:ext cx="7467600" cy="4873625"/>
          </a:xfrm>
        </p:spPr>
        <p:txBody>
          <a:bodyPr/>
          <a:lstStyle/>
          <a:p>
            <a:pPr eaLnBrk="1" hangingPunct="1"/>
            <a:endParaRPr lang="en-US" altLang="en-US"/>
          </a:p>
          <a:p>
            <a:pPr lvl="1" eaLnBrk="1" hangingPunct="1"/>
            <a:endParaRPr lang="en-US" altLang="en-US"/>
          </a:p>
        </p:txBody>
      </p:sp>
      <p:sp>
        <p:nvSpPr>
          <p:cNvPr id="75780" name="Text Box 4"/>
          <p:cNvSpPr txBox="1">
            <a:spLocks noChangeArrowheads="1"/>
          </p:cNvSpPr>
          <p:nvPr/>
        </p:nvSpPr>
        <p:spPr bwMode="auto">
          <a:xfrm>
            <a:off x="990600" y="2057400"/>
            <a:ext cx="7086600" cy="1570038"/>
          </a:xfrm>
          <a:prstGeom prst="rect">
            <a:avLst/>
          </a:prstGeom>
          <a:noFill/>
          <a:ln w="9525">
            <a:noFill/>
            <a:miter lim="800000"/>
            <a:headEnd/>
            <a:tailEnd/>
          </a:ln>
        </p:spPr>
        <p:txBody>
          <a:bodyPr>
            <a:spAutoFit/>
          </a:bodyPr>
          <a:lstStyle/>
          <a:p>
            <a:pPr eaLnBrk="1" hangingPunct="1">
              <a:spcBef>
                <a:spcPct val="50000"/>
              </a:spcBef>
              <a:buFont typeface="Wingdings" pitchFamily="2" charset="2"/>
              <a:buChar char="Ø"/>
              <a:defRPr/>
            </a:pPr>
            <a:r>
              <a:rPr lang="en-US" dirty="0">
                <a:latin typeface="+mn-lt"/>
              </a:rPr>
              <a:t>Patient factor.</a:t>
            </a:r>
          </a:p>
          <a:p>
            <a:pPr eaLnBrk="1" hangingPunct="1">
              <a:spcBef>
                <a:spcPct val="50000"/>
              </a:spcBef>
              <a:buFont typeface="Wingdings" pitchFamily="2" charset="2"/>
              <a:buChar char="Ø"/>
              <a:defRPr/>
            </a:pPr>
            <a:r>
              <a:rPr lang="en-US" dirty="0">
                <a:latin typeface="+mn-lt"/>
              </a:rPr>
              <a:t>Operator factor.</a:t>
            </a:r>
          </a:p>
          <a:p>
            <a:pPr eaLnBrk="1" hangingPunct="1">
              <a:spcBef>
                <a:spcPct val="50000"/>
              </a:spcBef>
              <a:buFont typeface="Wingdings" pitchFamily="2" charset="2"/>
              <a:buChar char="Ø"/>
              <a:defRPr/>
            </a:pPr>
            <a:r>
              <a:rPr lang="en-US" dirty="0">
                <a:latin typeface="+mn-lt"/>
              </a:rPr>
              <a:t>Material factor.</a:t>
            </a:r>
          </a:p>
        </p:txBody>
      </p:sp>
    </p:spTree>
    <p:extLst>
      <p:ext uri="{BB962C8B-B14F-4D97-AF65-F5344CB8AC3E}">
        <p14:creationId xmlns:p14="http://schemas.microsoft.com/office/powerpoint/2010/main" xmlns="" val="2667997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2"/>
          <p:cNvSpPr>
            <a:spLocks noGrp="1"/>
          </p:cNvSpPr>
          <p:nvPr>
            <p:ph sz="quarter" idx="13"/>
          </p:nvPr>
        </p:nvSpPr>
        <p:spPr>
          <a:xfrm>
            <a:off x="1042988" y="787400"/>
            <a:ext cx="7467600" cy="4873625"/>
          </a:xfrm>
        </p:spPr>
        <p:txBody>
          <a:bodyPr/>
          <a:lstStyle/>
          <a:p>
            <a:pPr eaLnBrk="1" hangingPunct="1">
              <a:spcBef>
                <a:spcPct val="50000"/>
              </a:spcBef>
              <a:buFont typeface="Wingdings" pitchFamily="2" charset="2"/>
              <a:buChar char="Ø"/>
            </a:pPr>
            <a:r>
              <a:rPr lang="en-US" altLang="en-US"/>
              <a:t>Patient factor:</a:t>
            </a:r>
          </a:p>
          <a:p>
            <a:pPr eaLnBrk="1" hangingPunct="1">
              <a:spcBef>
                <a:spcPct val="50000"/>
              </a:spcBef>
              <a:buFont typeface="Wingdings" pitchFamily="2" charset="2"/>
              <a:buChar char="Ø"/>
            </a:pPr>
            <a:endParaRPr lang="en-US" altLang="en-US"/>
          </a:p>
          <a:p>
            <a:pPr lvl="1" eaLnBrk="1" hangingPunct="1">
              <a:spcBef>
                <a:spcPct val="50000"/>
              </a:spcBef>
              <a:buFont typeface="Wingdings" pitchFamily="2" charset="2"/>
              <a:buChar char="Ø"/>
            </a:pPr>
            <a:r>
              <a:rPr lang="en-US" altLang="en-US" sz="2400"/>
              <a:t>High cost </a:t>
            </a:r>
          </a:p>
          <a:p>
            <a:pPr lvl="1" eaLnBrk="1" hangingPunct="1">
              <a:spcBef>
                <a:spcPct val="50000"/>
              </a:spcBef>
              <a:buFont typeface="Wingdings" pitchFamily="2" charset="2"/>
              <a:buChar char="Ø"/>
            </a:pPr>
            <a:r>
              <a:rPr lang="en-US" altLang="en-US" sz="2400"/>
              <a:t>Discomfort.</a:t>
            </a:r>
          </a:p>
          <a:p>
            <a:pPr lvl="1" eaLnBrk="1" hangingPunct="1">
              <a:spcBef>
                <a:spcPct val="50000"/>
              </a:spcBef>
              <a:buFont typeface="Wingdings" pitchFamily="2" charset="2"/>
              <a:buChar char="Ø"/>
            </a:pPr>
            <a:r>
              <a:rPr lang="en-US" altLang="en-US" sz="2400"/>
              <a:t>Necessity for extra visits.</a:t>
            </a:r>
          </a:p>
          <a:p>
            <a:pPr lvl="1" eaLnBrk="1" hangingPunct="1">
              <a:spcBef>
                <a:spcPct val="50000"/>
              </a:spcBef>
              <a:buFont typeface="Wingdings" pitchFamily="2" charset="2"/>
              <a:buChar char="Ø"/>
            </a:pPr>
            <a:r>
              <a:rPr lang="en-US" altLang="en-US" sz="2400"/>
              <a:t>Esthetics.</a:t>
            </a:r>
          </a:p>
          <a:p>
            <a:pPr lvl="1" eaLnBrk="1" hangingPunct="1">
              <a:spcBef>
                <a:spcPct val="50000"/>
              </a:spcBef>
              <a:buFont typeface="Wingdings" pitchFamily="2" charset="2"/>
              <a:buChar char="Ø"/>
            </a:pPr>
            <a:r>
              <a:rPr lang="en-US" altLang="en-US" sz="2400"/>
              <a:t>Galvanic pain.</a:t>
            </a:r>
          </a:p>
          <a:p>
            <a:pPr lvl="1" eaLnBrk="1" hangingPunct="1">
              <a:spcBef>
                <a:spcPct val="50000"/>
              </a:spcBef>
              <a:buFont typeface="Wingdings" pitchFamily="2" charset="2"/>
              <a:buChar char="Ø"/>
            </a:pPr>
            <a:r>
              <a:rPr lang="en-US" altLang="en-US" sz="2400"/>
              <a:t>Allergy.</a:t>
            </a:r>
          </a:p>
          <a:p>
            <a:pPr lvl="1" eaLnBrk="1" hangingPunct="1">
              <a:spcBef>
                <a:spcPct val="50000"/>
              </a:spcBef>
              <a:buFont typeface="Wingdings 2" pitchFamily="18" charset="2"/>
              <a:buNone/>
            </a:pPr>
            <a:endParaRPr lang="en-US" altLang="en-US" sz="2400"/>
          </a:p>
          <a:p>
            <a:pPr lvl="1" eaLnBrk="1" hangingPunct="1">
              <a:spcBef>
                <a:spcPct val="50000"/>
              </a:spcBef>
              <a:buFont typeface="Wingdings" pitchFamily="2" charset="2"/>
              <a:buChar char="Ø"/>
            </a:pPr>
            <a:endParaRPr lang="en-US" altLang="en-US" sz="2400"/>
          </a:p>
          <a:p>
            <a:pPr eaLnBrk="1" hangingPunct="1"/>
            <a:endParaRPr lang="en-IN" altLang="en-US"/>
          </a:p>
        </p:txBody>
      </p:sp>
    </p:spTree>
    <p:extLst>
      <p:ext uri="{BB962C8B-B14F-4D97-AF65-F5344CB8AC3E}">
        <p14:creationId xmlns:p14="http://schemas.microsoft.com/office/powerpoint/2010/main" xmlns="" val="762845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p:cNvSpPr>
          <p:nvPr>
            <p:ph sz="quarter" idx="13"/>
          </p:nvPr>
        </p:nvSpPr>
        <p:spPr>
          <a:xfrm>
            <a:off x="685800" y="908050"/>
            <a:ext cx="7772400" cy="4572000"/>
          </a:xfrm>
        </p:spPr>
        <p:txBody>
          <a:bodyPr/>
          <a:lstStyle/>
          <a:p>
            <a:pPr eaLnBrk="1" hangingPunct="1">
              <a:lnSpc>
                <a:spcPct val="110000"/>
              </a:lnSpc>
            </a:pPr>
            <a:r>
              <a:rPr lang="en-US" altLang="en-US"/>
              <a:t>Operator factors:</a:t>
            </a:r>
          </a:p>
          <a:p>
            <a:pPr eaLnBrk="1" hangingPunct="1">
              <a:lnSpc>
                <a:spcPct val="110000"/>
              </a:lnSpc>
            </a:pPr>
            <a:endParaRPr lang="en-US" altLang="en-US"/>
          </a:p>
          <a:p>
            <a:pPr lvl="1" eaLnBrk="1" hangingPunct="1">
              <a:lnSpc>
                <a:spcPct val="110000"/>
              </a:lnSpc>
            </a:pPr>
            <a:r>
              <a:rPr lang="en-US" altLang="en-US" sz="2400"/>
              <a:t>Necessity for higher skill.</a:t>
            </a:r>
          </a:p>
          <a:p>
            <a:pPr lvl="1" eaLnBrk="1" hangingPunct="1">
              <a:lnSpc>
                <a:spcPct val="110000"/>
              </a:lnSpc>
            </a:pPr>
            <a:r>
              <a:rPr lang="en-US" altLang="en-US" sz="2400"/>
              <a:t>Lure of cosmetic dentistry.</a:t>
            </a:r>
          </a:p>
          <a:p>
            <a:pPr lvl="1" eaLnBrk="1" hangingPunct="1">
              <a:lnSpc>
                <a:spcPct val="110000"/>
              </a:lnSpc>
            </a:pPr>
            <a:r>
              <a:rPr lang="en-US" altLang="en-US" sz="2400"/>
              <a:t>Need for more chairside time.</a:t>
            </a:r>
          </a:p>
          <a:p>
            <a:pPr lvl="1" eaLnBrk="1" hangingPunct="1">
              <a:lnSpc>
                <a:spcPct val="110000"/>
              </a:lnSpc>
            </a:pPr>
            <a:r>
              <a:rPr lang="en-US" altLang="en-US" sz="2400"/>
              <a:t>Possible pulpal and periodontal damage.</a:t>
            </a:r>
          </a:p>
          <a:p>
            <a:pPr lvl="1" eaLnBrk="1" hangingPunct="1">
              <a:lnSpc>
                <a:spcPct val="110000"/>
              </a:lnSpc>
            </a:pPr>
            <a:r>
              <a:rPr lang="en-US" altLang="en-US" sz="2400"/>
              <a:t>Possible damage to enamel margins.</a:t>
            </a:r>
          </a:p>
          <a:p>
            <a:pPr lvl="1" eaLnBrk="1" hangingPunct="1">
              <a:lnSpc>
                <a:spcPct val="110000"/>
              </a:lnSpc>
            </a:pPr>
            <a:r>
              <a:rPr lang="en-US" altLang="en-US" sz="2400"/>
              <a:t>Extra care during degassing.</a:t>
            </a:r>
          </a:p>
          <a:p>
            <a:pPr lvl="1" eaLnBrk="1" hangingPunct="1">
              <a:lnSpc>
                <a:spcPct val="110000"/>
              </a:lnSpc>
            </a:pPr>
            <a:endParaRPr lang="en-US" altLang="en-US" sz="2400"/>
          </a:p>
        </p:txBody>
      </p:sp>
    </p:spTree>
    <p:extLst>
      <p:ext uri="{BB962C8B-B14F-4D97-AF65-F5344CB8AC3E}">
        <p14:creationId xmlns:p14="http://schemas.microsoft.com/office/powerpoint/2010/main" xmlns="" val="2640041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p:cNvSpPr>
          <p:nvPr>
            <p:ph sz="quarter" idx="13"/>
          </p:nvPr>
        </p:nvSpPr>
        <p:spPr>
          <a:xfrm>
            <a:off x="457200" y="787400"/>
            <a:ext cx="7467600" cy="4873625"/>
          </a:xfrm>
        </p:spPr>
        <p:txBody>
          <a:bodyPr>
            <a:normAutofit fontScale="92500" lnSpcReduction="10000"/>
          </a:bodyPr>
          <a:lstStyle/>
          <a:p>
            <a:pPr eaLnBrk="1" hangingPunct="1">
              <a:lnSpc>
                <a:spcPct val="110000"/>
              </a:lnSpc>
            </a:pPr>
            <a:r>
              <a:rPr lang="en-US" altLang="en-US" sz="2800"/>
              <a:t>Material factor:</a:t>
            </a:r>
          </a:p>
          <a:p>
            <a:pPr eaLnBrk="1" hangingPunct="1">
              <a:lnSpc>
                <a:spcPct val="110000"/>
              </a:lnSpc>
            </a:pPr>
            <a:endParaRPr lang="en-US" altLang="en-US" sz="2800"/>
          </a:p>
          <a:p>
            <a:pPr lvl="1" eaLnBrk="1" hangingPunct="1">
              <a:lnSpc>
                <a:spcPct val="110000"/>
              </a:lnSpc>
            </a:pPr>
            <a:r>
              <a:rPr lang="en-US" altLang="en-US" sz="2400"/>
              <a:t>Economy.</a:t>
            </a:r>
          </a:p>
          <a:p>
            <a:pPr lvl="1" eaLnBrk="1" hangingPunct="1">
              <a:lnSpc>
                <a:spcPct val="110000"/>
              </a:lnSpc>
            </a:pPr>
            <a:r>
              <a:rPr lang="en-US" altLang="en-US" sz="2400"/>
              <a:t>Non-availability.</a:t>
            </a:r>
          </a:p>
          <a:p>
            <a:pPr lvl="1" eaLnBrk="1" hangingPunct="1">
              <a:lnSpc>
                <a:spcPct val="110000"/>
              </a:lnSpc>
            </a:pPr>
            <a:r>
              <a:rPr lang="en-US" altLang="en-US" sz="2400"/>
              <a:t>High thermal conductivity.</a:t>
            </a:r>
          </a:p>
          <a:p>
            <a:pPr lvl="1" eaLnBrk="1" hangingPunct="1">
              <a:lnSpc>
                <a:spcPct val="110000"/>
              </a:lnSpc>
            </a:pPr>
            <a:r>
              <a:rPr lang="en-US" altLang="en-US" sz="2400"/>
              <a:t>Possible galvanic effect.</a:t>
            </a:r>
          </a:p>
          <a:p>
            <a:pPr lvl="1" eaLnBrk="1" hangingPunct="1">
              <a:lnSpc>
                <a:spcPct val="110000"/>
              </a:lnSpc>
            </a:pPr>
            <a:r>
              <a:rPr lang="en-US" altLang="en-US" sz="2400"/>
              <a:t>High density of gold alloys.</a:t>
            </a:r>
          </a:p>
          <a:p>
            <a:pPr lvl="1" eaLnBrk="1" hangingPunct="1">
              <a:lnSpc>
                <a:spcPct val="110000"/>
              </a:lnSpc>
            </a:pPr>
            <a:r>
              <a:rPr lang="en-US" altLang="en-US" sz="2400"/>
              <a:t>Softness of pure gold.</a:t>
            </a:r>
          </a:p>
          <a:p>
            <a:pPr lvl="1" eaLnBrk="1" hangingPunct="1">
              <a:lnSpc>
                <a:spcPct val="110000"/>
              </a:lnSpc>
            </a:pPr>
            <a:r>
              <a:rPr lang="en-US" altLang="en-US" sz="2400"/>
              <a:t>Colour of gold.</a:t>
            </a:r>
          </a:p>
          <a:p>
            <a:pPr lvl="1" eaLnBrk="1" hangingPunct="1">
              <a:lnSpc>
                <a:spcPct val="110000"/>
              </a:lnSpc>
            </a:pPr>
            <a:r>
              <a:rPr lang="en-US" altLang="en-US" sz="2400"/>
              <a:t>Evolution of newer materials.</a:t>
            </a:r>
          </a:p>
        </p:txBody>
      </p:sp>
    </p:spTree>
    <p:extLst>
      <p:ext uri="{BB962C8B-B14F-4D97-AF65-F5344CB8AC3E}">
        <p14:creationId xmlns:p14="http://schemas.microsoft.com/office/powerpoint/2010/main" xmlns="" val="3216852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p:cNvSpPr>
            <a:spLocks noGrp="1"/>
          </p:cNvSpPr>
          <p:nvPr>
            <p:ph sz="quarter" idx="13"/>
          </p:nvPr>
        </p:nvSpPr>
        <p:spPr>
          <a:xfrm>
            <a:off x="633413" y="2011363"/>
            <a:ext cx="7467600" cy="4873625"/>
          </a:xfrm>
        </p:spPr>
        <p:txBody>
          <a:bodyPr/>
          <a:lstStyle/>
          <a:p>
            <a:pPr algn="ctr">
              <a:buFont typeface="Wingdings" pitchFamily="2" charset="2"/>
              <a:buNone/>
            </a:pPr>
            <a:r>
              <a:rPr lang="en-US" altLang="en-US" sz="4400"/>
              <a:t>CAVITY PREPARATION FOR DIRECT FILLING GOLD</a:t>
            </a:r>
            <a:endParaRPr lang="en-IN" altLang="en-US" sz="4400"/>
          </a:p>
        </p:txBody>
      </p:sp>
    </p:spTree>
    <p:extLst>
      <p:ext uri="{BB962C8B-B14F-4D97-AF65-F5344CB8AC3E}">
        <p14:creationId xmlns:p14="http://schemas.microsoft.com/office/powerpoint/2010/main" xmlns="" val="271514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8788"/>
            <a:ext cx="7467600" cy="1143001"/>
          </a:xfrm>
        </p:spPr>
        <p:txBody>
          <a:bodyPr/>
          <a:lstStyle/>
          <a:p>
            <a:pPr algn="ctr" eaLnBrk="1" hangingPunct="1">
              <a:defRPr/>
            </a:pPr>
            <a:r>
              <a:rPr lang="en-US" sz="2400" dirty="0"/>
              <a:t>CLASS I TOOTH PREPARATION FOR DFG</a:t>
            </a:r>
            <a:endParaRPr lang="en-IN" sz="2400" dirty="0"/>
          </a:p>
        </p:txBody>
      </p:sp>
      <p:sp>
        <p:nvSpPr>
          <p:cNvPr id="80899" name="Content Placeholder 2"/>
          <p:cNvSpPr>
            <a:spLocks noGrp="1"/>
          </p:cNvSpPr>
          <p:nvPr>
            <p:ph sz="quarter" idx="13"/>
          </p:nvPr>
        </p:nvSpPr>
        <p:spPr>
          <a:xfrm>
            <a:off x="457200" y="836613"/>
            <a:ext cx="7467600" cy="4873625"/>
          </a:xfrm>
        </p:spPr>
        <p:txBody>
          <a:bodyPr>
            <a:normAutofit/>
          </a:bodyPr>
          <a:lstStyle/>
          <a:p>
            <a:pPr eaLnBrk="1" hangingPunct="1"/>
            <a:r>
              <a:rPr lang="en-US" altLang="en-US"/>
              <a:t>The external walls of the preparation are parallel to each other.</a:t>
            </a:r>
          </a:p>
          <a:p>
            <a:pPr eaLnBrk="1" hangingPunct="1"/>
            <a:r>
              <a:rPr lang="en-US" altLang="en-US"/>
              <a:t>In extensive preparations,mesial or distal or both may diverge slightly occlusally.</a:t>
            </a:r>
          </a:p>
          <a:p>
            <a:pPr eaLnBrk="1" hangingPunct="1"/>
            <a:r>
              <a:rPr lang="en-US" altLang="en-US"/>
              <a:t>The pulpal floor is of uniform depth,parallel with the plane of the surface treated &amp; 0.5mm into dentin.</a:t>
            </a:r>
          </a:p>
          <a:p>
            <a:pPr eaLnBrk="1" hangingPunct="1"/>
            <a:r>
              <a:rPr lang="en-US" altLang="en-US"/>
              <a:t>Undercuts may be placed facially and lingually if additional retentive features are required.</a:t>
            </a:r>
          </a:p>
          <a:p>
            <a:pPr eaLnBrk="1" hangingPunct="1">
              <a:buFont typeface="Wingdings" pitchFamily="2" charset="2"/>
              <a:buNone/>
            </a:pPr>
            <a:r>
              <a:rPr lang="en-US" altLang="en-US"/>
              <a:t>A slight cavosurface bevel may be placed to</a:t>
            </a:r>
          </a:p>
          <a:p>
            <a:pPr lvl="1" eaLnBrk="1" hangingPunct="1"/>
            <a:r>
              <a:rPr lang="en-US" altLang="en-US"/>
              <a:t>Create a 30-40 deg metal margin for ease in finishing</a:t>
            </a:r>
          </a:p>
          <a:p>
            <a:pPr lvl="1" eaLnBrk="1" hangingPunct="1"/>
            <a:r>
              <a:rPr lang="en-US" altLang="en-US"/>
              <a:t>Remove remaining rough enamel</a:t>
            </a:r>
          </a:p>
          <a:p>
            <a:pPr eaLnBrk="1" hangingPunct="1"/>
            <a:r>
              <a:rPr lang="en-US" altLang="en-US"/>
              <a:t>Bevel is not greater than 0.2mm in width and placed with a white rotary stone or suitable finishing bur.</a:t>
            </a:r>
          </a:p>
        </p:txBody>
      </p:sp>
    </p:spTree>
    <p:extLst>
      <p:ext uri="{BB962C8B-B14F-4D97-AF65-F5344CB8AC3E}">
        <p14:creationId xmlns:p14="http://schemas.microsoft.com/office/powerpoint/2010/main" xmlns="" val="834786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Grp="1" noChangeAspect="1" noChangeArrowheads="1"/>
          </p:cNvPicPr>
          <p:nvPr>
            <p:ph sz="quarter" idx="13"/>
          </p:nvPr>
        </p:nvPicPr>
        <p:blipFill>
          <a:blip r:embed="rId2">
            <a:extLst>
              <a:ext uri="{28A0092B-C50C-407E-A947-70E740481C1C}">
                <a14:useLocalDpi xmlns:a14="http://schemas.microsoft.com/office/drawing/2010/main" xmlns="" val="0"/>
              </a:ext>
            </a:extLst>
          </a:blip>
          <a:stretch>
            <a:fillRect/>
          </a:stretch>
        </p:blipFill>
        <p:spPr>
          <a:xfrm>
            <a:off x="3209925" y="1890712"/>
            <a:ext cx="2724150" cy="3533775"/>
          </a:xfrm>
          <a:noFill/>
        </p:spPr>
      </p:pic>
      <p:pic>
        <p:nvPicPr>
          <p:cNvPr id="819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28675" y="3357563"/>
            <a:ext cx="3095625" cy="2624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24" name="Rectangle 5"/>
          <p:cNvSpPr>
            <a:spLocks noChangeArrowheads="1"/>
          </p:cNvSpPr>
          <p:nvPr/>
        </p:nvSpPr>
        <p:spPr bwMode="auto">
          <a:xfrm>
            <a:off x="395288" y="260350"/>
            <a:ext cx="8280400"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itchFamily="18" charset="0"/>
              </a:defRPr>
            </a:lvl4pPr>
            <a:lvl5pPr marL="2057400" indent="-22860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spcBef>
                <a:spcPct val="0"/>
              </a:spcBef>
              <a:buClrTx/>
              <a:buSzTx/>
              <a:buFontTx/>
              <a:buNone/>
            </a:pPr>
            <a:r>
              <a:rPr lang="en-IN" altLang="en-US" b="1">
                <a:latin typeface="Times New Roman" pitchFamily="18" charset="0"/>
              </a:rPr>
              <a:t>A. Typical Class I occlusal marginal outlines for pit restorations with direct gold.</a:t>
            </a:r>
          </a:p>
          <a:p>
            <a:pPr eaLnBrk="1" hangingPunct="1">
              <a:spcBef>
                <a:spcPct val="0"/>
              </a:spcBef>
              <a:buClrTx/>
              <a:buSzTx/>
              <a:buFontTx/>
              <a:buNone/>
            </a:pPr>
            <a:r>
              <a:rPr lang="en-IN" altLang="en-US" b="1">
                <a:latin typeface="Times New Roman" pitchFamily="18" charset="0"/>
              </a:rPr>
              <a:t>B. Cross-section of model of lingual Class I preparation on maxillary incisor. Undercuts (a and b)</a:t>
            </a:r>
          </a:p>
          <a:p>
            <a:pPr eaLnBrk="1" hangingPunct="1">
              <a:spcBef>
                <a:spcPct val="0"/>
              </a:spcBef>
              <a:buClrTx/>
              <a:buSzTx/>
              <a:buFontTx/>
              <a:buNone/>
            </a:pPr>
            <a:r>
              <a:rPr lang="en-IN" altLang="en-US" b="1">
                <a:latin typeface="Times New Roman" pitchFamily="18" charset="0"/>
              </a:rPr>
              <a:t>are placed in dentin incisally and gingivally for additional retention</a:t>
            </a:r>
            <a:endParaRPr lang="en-IN" altLang="en-US">
              <a:latin typeface="Times New Roman" pitchFamily="18" charset="0"/>
            </a:endParaRPr>
          </a:p>
        </p:txBody>
      </p:sp>
    </p:spTree>
    <p:extLst>
      <p:ext uri="{BB962C8B-B14F-4D97-AF65-F5344CB8AC3E}">
        <p14:creationId xmlns:p14="http://schemas.microsoft.com/office/powerpoint/2010/main" xmlns="" val="1393200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2288"/>
            <a:ext cx="7467600" cy="1143001"/>
          </a:xfrm>
        </p:spPr>
        <p:txBody>
          <a:bodyPr/>
          <a:lstStyle/>
          <a:p>
            <a:pPr algn="ctr" eaLnBrk="1" hangingPunct="1">
              <a:defRPr/>
            </a:pPr>
            <a:r>
              <a:rPr lang="en-US" sz="2400" dirty="0"/>
              <a:t>CLASS V TOOTH PREPARATION FOR DFG</a:t>
            </a:r>
            <a:endParaRPr lang="en-IN" sz="2400" dirty="0"/>
          </a:p>
        </p:txBody>
      </p:sp>
      <p:sp>
        <p:nvSpPr>
          <p:cNvPr id="82947" name="Content Placeholder 2"/>
          <p:cNvSpPr>
            <a:spLocks noGrp="1"/>
          </p:cNvSpPr>
          <p:nvPr>
            <p:ph sz="quarter" idx="13"/>
          </p:nvPr>
        </p:nvSpPr>
        <p:spPr>
          <a:xfrm>
            <a:off x="457200" y="765175"/>
            <a:ext cx="7467600" cy="5708650"/>
          </a:xfrm>
        </p:spPr>
        <p:txBody>
          <a:bodyPr>
            <a:normAutofit/>
          </a:bodyPr>
          <a:lstStyle/>
          <a:p>
            <a:pPr eaLnBrk="1" hangingPunct="1"/>
            <a:r>
              <a:rPr lang="en-US" altLang="en-US"/>
              <a:t>Outline form is trapezoidal in shape.</a:t>
            </a:r>
          </a:p>
          <a:p>
            <a:pPr eaLnBrk="1" hangingPunct="1"/>
            <a:r>
              <a:rPr lang="en-US" altLang="en-US"/>
              <a:t>The occlusal margin is straight which improves esthetic.</a:t>
            </a:r>
          </a:p>
          <a:p>
            <a:pPr eaLnBrk="1" hangingPunct="1"/>
            <a:r>
              <a:rPr lang="en-US" altLang="en-US"/>
              <a:t>The gingival outline is shorter than occlusal and parallel to occlusal margin for easy identification in finishing phases.</a:t>
            </a:r>
          </a:p>
          <a:p>
            <a:pPr eaLnBrk="1" hangingPunct="1"/>
            <a:r>
              <a:rPr lang="en-US" altLang="en-US"/>
              <a:t>The mesial and distal margins are straight lines that meet the occlusal margin in sharp obtuse angle,both of which complete the trapezoidal form.</a:t>
            </a:r>
          </a:p>
          <a:p>
            <a:pPr eaLnBrk="1" hangingPunct="1"/>
            <a:r>
              <a:rPr lang="en-US" altLang="en-US"/>
              <a:t>The axial wall is approx. 1mm deep in the occlusal half of the preparation.</a:t>
            </a:r>
          </a:p>
          <a:p>
            <a:pPr eaLnBrk="1" hangingPunct="1"/>
            <a:r>
              <a:rPr lang="en-US" altLang="en-US"/>
              <a:t>At cervical region,depth may decrease from 1 to 0.75mm.</a:t>
            </a:r>
          </a:p>
          <a:p>
            <a:pPr eaLnBrk="1" hangingPunct="1"/>
            <a:endParaRPr lang="en-US" altLang="en-US"/>
          </a:p>
        </p:txBody>
      </p:sp>
    </p:spTree>
    <p:extLst>
      <p:ext uri="{BB962C8B-B14F-4D97-AF65-F5344CB8AC3E}">
        <p14:creationId xmlns:p14="http://schemas.microsoft.com/office/powerpoint/2010/main" xmlns="" val="3773948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404813"/>
            <a:ext cx="6172200" cy="1368425"/>
          </a:xfrm>
        </p:spPr>
        <p:txBody>
          <a:bodyPr>
            <a:noAutofit/>
          </a:bodyPr>
          <a:lstStyle/>
          <a:p>
            <a:pPr algn="ctr" eaLnBrk="1" fontAlgn="auto" hangingPunct="1">
              <a:spcAft>
                <a:spcPts val="0"/>
              </a:spcAft>
              <a:defRPr/>
            </a:pPr>
            <a:r>
              <a:rPr lang="en-US" sz="4000" dirty="0">
                <a:solidFill>
                  <a:schemeClr val="tx1"/>
                </a:solidFill>
                <a:latin typeface="Times New Roman" panose="02020603050405020304" pitchFamily="18" charset="0"/>
                <a:cs typeface="Times New Roman" panose="02020603050405020304" pitchFamily="18" charset="0"/>
              </a:rPr>
              <a:t>Specific learning Objectives </a:t>
            </a:r>
            <a:endParaRPr lang="en-IN" sz="4000" dirty="0"/>
          </a:p>
        </p:txBody>
      </p:sp>
      <p:sp>
        <p:nvSpPr>
          <p:cNvPr id="11267" name="Subtitle 2"/>
          <p:cNvSpPr>
            <a:spLocks noGrp="1"/>
          </p:cNvSpPr>
          <p:nvPr>
            <p:ph type="subTitle" idx="1"/>
          </p:nvPr>
        </p:nvSpPr>
        <p:spPr>
          <a:xfrm>
            <a:off x="2286000" y="5003800"/>
            <a:ext cx="6172200" cy="1371600"/>
          </a:xfrm>
        </p:spPr>
        <p:txBody>
          <a:bodyPr/>
          <a:lstStyle/>
          <a:p>
            <a:endParaRPr lang="en-IN" altLang="en-US" smtClean="0"/>
          </a:p>
        </p:txBody>
      </p:sp>
      <p:graphicFrame>
        <p:nvGraphicFramePr>
          <p:cNvPr id="4" name="Table 3"/>
          <p:cNvGraphicFramePr>
            <a:graphicFrameLocks noGrp="1"/>
          </p:cNvGraphicFramePr>
          <p:nvPr/>
        </p:nvGraphicFramePr>
        <p:xfrm>
          <a:off x="1619250" y="2205038"/>
          <a:ext cx="7345363" cy="3816355"/>
        </p:xfrm>
        <a:graphic>
          <a:graphicData uri="http://schemas.openxmlformats.org/drawingml/2006/table">
            <a:tbl>
              <a:tblPr firstRow="1" bandRow="1">
                <a:tableStyleId>{5C22544A-7EE6-4342-B048-85BDC9FD1C3A}</a:tableStyleId>
              </a:tblPr>
              <a:tblGrid>
                <a:gridCol w="2136324"/>
                <a:gridCol w="3003350"/>
                <a:gridCol w="2205689"/>
              </a:tblGrid>
              <a:tr h="504028">
                <a:tc>
                  <a:txBody>
                    <a:bodyPr/>
                    <a:lstStyle/>
                    <a:p>
                      <a:r>
                        <a:rPr lang="en-US" sz="1800" dirty="0"/>
                        <a:t>Core areas* </a:t>
                      </a:r>
                    </a:p>
                  </a:txBody>
                  <a:tcPr marL="91447" marR="91447" marT="45718" marB="45718"/>
                </a:tc>
                <a:tc>
                  <a:txBody>
                    <a:bodyPr/>
                    <a:lstStyle/>
                    <a:p>
                      <a:r>
                        <a:rPr lang="en-US" sz="1800" dirty="0"/>
                        <a:t>Domain</a:t>
                      </a:r>
                      <a:r>
                        <a:rPr lang="en-US" sz="1800" baseline="0" dirty="0"/>
                        <a:t> **</a:t>
                      </a:r>
                      <a:endParaRPr lang="en-US" sz="1800" dirty="0"/>
                    </a:p>
                  </a:txBody>
                  <a:tcPr marL="91447" marR="91447" marT="45718" marB="45718"/>
                </a:tc>
                <a:tc>
                  <a:txBody>
                    <a:bodyPr/>
                    <a:lstStyle/>
                    <a:p>
                      <a:r>
                        <a:rPr lang="en-US" sz="1800" dirty="0"/>
                        <a:t>Category #</a:t>
                      </a:r>
                    </a:p>
                  </a:txBody>
                  <a:tcPr marL="91447" marR="91447" marT="45718" marB="45718"/>
                </a:tc>
              </a:tr>
              <a:tr h="504028">
                <a:tc>
                  <a:txBody>
                    <a:bodyPr/>
                    <a:lstStyle/>
                    <a:p>
                      <a:pPr marL="0" indent="0" eaLnBrk="1" fontAlgn="auto" hangingPunct="1">
                        <a:lnSpc>
                          <a:spcPct val="90000"/>
                        </a:lnSpc>
                        <a:spcAft>
                          <a:spcPts val="0"/>
                        </a:spcAft>
                        <a:buFont typeface="Wingdings"/>
                        <a:buNone/>
                        <a:defRPr/>
                      </a:pPr>
                      <a:r>
                        <a:rPr lang="en-US" sz="1800" dirty="0"/>
                        <a:t>Classification</a:t>
                      </a:r>
                    </a:p>
                  </a:txBody>
                  <a:tcPr marL="91447" marR="91447" marT="45718" marB="45718"/>
                </a:tc>
                <a:tc>
                  <a:txBody>
                    <a:bodyPr/>
                    <a:lstStyle/>
                    <a:p>
                      <a:r>
                        <a:rPr lang="en-US" sz="1800" dirty="0"/>
                        <a:t>Cognitive</a:t>
                      </a:r>
                      <a:endParaRPr lang="en-US" sz="1200" dirty="0"/>
                    </a:p>
                  </a:txBody>
                  <a:tcPr marL="91447" marR="91447" marT="45718" marB="45718"/>
                </a:tc>
                <a:tc>
                  <a:txBody>
                    <a:bodyPr/>
                    <a:lstStyle/>
                    <a:p>
                      <a:r>
                        <a:rPr lang="en-US" sz="1800"/>
                        <a:t>Must know </a:t>
                      </a:r>
                      <a:endParaRPr lang="en-US" sz="1200" dirty="0"/>
                    </a:p>
                  </a:txBody>
                  <a:tcPr marL="91447" marR="91447" marT="45718" marB="45718"/>
                </a:tc>
              </a:tr>
              <a:tr h="886960">
                <a:tc>
                  <a:txBody>
                    <a:bodyPr/>
                    <a:lstStyle/>
                    <a:p>
                      <a:pPr marL="0" indent="0" eaLnBrk="1" fontAlgn="auto" hangingPunct="1">
                        <a:lnSpc>
                          <a:spcPct val="90000"/>
                        </a:lnSpc>
                        <a:spcAft>
                          <a:spcPts val="0"/>
                        </a:spcAft>
                        <a:buFont typeface="Wingdings"/>
                        <a:buNone/>
                        <a:defRPr/>
                      </a:pPr>
                      <a:r>
                        <a:rPr lang="en-US" sz="1800" dirty="0"/>
                        <a:t>Indications</a:t>
                      </a:r>
                    </a:p>
                    <a:p>
                      <a:endParaRPr lang="en-US" sz="1800" dirty="0"/>
                    </a:p>
                    <a:p>
                      <a:endParaRPr lang="en-US" sz="1800" dirty="0"/>
                    </a:p>
                  </a:txBody>
                  <a:tcPr marL="91447" marR="91447" marT="45718" marB="45718"/>
                </a:tc>
                <a:tc>
                  <a:txBody>
                    <a:bodyPr/>
                    <a:lstStyle/>
                    <a:p>
                      <a:r>
                        <a:rPr lang="en-US" sz="1800" dirty="0"/>
                        <a:t>Cognitive</a:t>
                      </a:r>
                      <a:endParaRPr lang="en-US" sz="1200" dirty="0"/>
                    </a:p>
                  </a:txBody>
                  <a:tcPr marL="91447" marR="91447" marT="45718" marB="45718"/>
                </a:tc>
                <a:tc>
                  <a:txBody>
                    <a:bodyPr/>
                    <a:lstStyle/>
                    <a:p>
                      <a:r>
                        <a:rPr lang="en-US" sz="1800"/>
                        <a:t>Must know </a:t>
                      </a:r>
                      <a:endParaRPr lang="en-US" sz="1200" dirty="0"/>
                    </a:p>
                  </a:txBody>
                  <a:tcPr marL="91447" marR="91447" marT="45718" marB="45718"/>
                </a:tc>
              </a:tr>
              <a:tr h="504028">
                <a:tc>
                  <a:txBody>
                    <a:bodyPr/>
                    <a:lstStyle/>
                    <a:p>
                      <a:pPr marL="0" indent="0" eaLnBrk="1" fontAlgn="auto" hangingPunct="1">
                        <a:lnSpc>
                          <a:spcPct val="90000"/>
                        </a:lnSpc>
                        <a:spcAft>
                          <a:spcPts val="0"/>
                        </a:spcAft>
                        <a:buFont typeface="Wingdings"/>
                        <a:buNone/>
                        <a:defRPr/>
                      </a:pPr>
                      <a:r>
                        <a:rPr lang="en-US" sz="1800" dirty="0"/>
                        <a:t>Contraindications</a:t>
                      </a:r>
                    </a:p>
                  </a:txBody>
                  <a:tcPr marL="91447" marR="91447" marT="45718" marB="45718"/>
                </a:tc>
                <a:tc>
                  <a:txBody>
                    <a:bodyPr/>
                    <a:lstStyle/>
                    <a:p>
                      <a:r>
                        <a:rPr lang="en-US" sz="1800" dirty="0"/>
                        <a:t>Cognitive</a:t>
                      </a:r>
                      <a:endParaRPr lang="en-US" sz="1200" dirty="0"/>
                    </a:p>
                  </a:txBody>
                  <a:tcPr marL="91447" marR="91447" marT="45718" marB="45718"/>
                </a:tc>
                <a:tc>
                  <a:txBody>
                    <a:bodyPr/>
                    <a:lstStyle/>
                    <a:p>
                      <a:r>
                        <a:rPr lang="en-US" sz="1800" dirty="0"/>
                        <a:t>Must know </a:t>
                      </a:r>
                      <a:endParaRPr lang="en-US" sz="1200" dirty="0"/>
                    </a:p>
                  </a:txBody>
                  <a:tcPr marL="91447" marR="91447" marT="45718" marB="45718"/>
                </a:tc>
              </a:tr>
              <a:tr h="585210">
                <a:tc>
                  <a:txBody>
                    <a:bodyPr/>
                    <a:lstStyle/>
                    <a:p>
                      <a:pPr marL="0" indent="0" eaLnBrk="1" fontAlgn="auto" hangingPunct="1">
                        <a:lnSpc>
                          <a:spcPct val="90000"/>
                        </a:lnSpc>
                        <a:spcAft>
                          <a:spcPts val="0"/>
                        </a:spcAft>
                        <a:buFont typeface="Wingdings"/>
                        <a:buNone/>
                        <a:defRPr/>
                      </a:pPr>
                      <a:r>
                        <a:rPr lang="en-US" sz="1800" dirty="0"/>
                        <a:t>Heat treatment of Gold </a:t>
                      </a:r>
                    </a:p>
                  </a:txBody>
                  <a:tcPr marL="91447" marR="91447" marT="45718" marB="45718"/>
                </a:tc>
                <a:tc>
                  <a:txBody>
                    <a:bodyPr/>
                    <a:lstStyle/>
                    <a:p>
                      <a:r>
                        <a:rPr lang="en-US" sz="1800" dirty="0"/>
                        <a:t>Psychomotor</a:t>
                      </a:r>
                      <a:endParaRPr lang="en-US" sz="1000" dirty="0"/>
                    </a:p>
                  </a:txBody>
                  <a:tcPr marL="91447" marR="91447" marT="45718" marB="45718"/>
                </a:tc>
                <a:tc>
                  <a:txBody>
                    <a:bodyPr/>
                    <a:lstStyle/>
                    <a:p>
                      <a:r>
                        <a:rPr lang="en-US" sz="1800"/>
                        <a:t>Must know </a:t>
                      </a:r>
                      <a:endParaRPr lang="en-US" sz="1200" dirty="0"/>
                    </a:p>
                  </a:txBody>
                  <a:tcPr marL="91447" marR="91447" marT="45718" marB="45718"/>
                </a:tc>
              </a:tr>
              <a:tr h="832097">
                <a:tc>
                  <a:txBody>
                    <a:bodyPr/>
                    <a:lstStyle/>
                    <a:p>
                      <a:pPr marL="0" indent="0" eaLnBrk="1" fontAlgn="auto" hangingPunct="1">
                        <a:lnSpc>
                          <a:spcPct val="90000"/>
                        </a:lnSpc>
                        <a:spcAft>
                          <a:spcPts val="0"/>
                        </a:spcAft>
                        <a:buFont typeface="Wingdings"/>
                        <a:buNone/>
                        <a:defRPr/>
                      </a:pPr>
                      <a:r>
                        <a:rPr lang="en-US" sz="1800" dirty="0"/>
                        <a:t>Cavity Preparation for DFG</a:t>
                      </a:r>
                    </a:p>
                  </a:txBody>
                  <a:tcPr marL="91447" marR="91447" marT="45718" marB="45718"/>
                </a:tc>
                <a:tc>
                  <a:txBody>
                    <a:bodyPr/>
                    <a:lstStyle/>
                    <a:p>
                      <a:r>
                        <a:rPr lang="en-US" sz="1800" dirty="0"/>
                        <a:t>Psychomotor</a:t>
                      </a:r>
                      <a:endParaRPr lang="en-US" sz="1000" dirty="0"/>
                    </a:p>
                  </a:txBody>
                  <a:tcPr marL="91447" marR="91447" marT="45718" marB="45718"/>
                </a:tc>
                <a:tc>
                  <a:txBody>
                    <a:bodyPr/>
                    <a:lstStyle/>
                    <a:p>
                      <a:r>
                        <a:rPr lang="en-US" sz="1800" dirty="0"/>
                        <a:t>Must know </a:t>
                      </a:r>
                      <a:endParaRPr lang="en-US" sz="1200" dirty="0"/>
                    </a:p>
                  </a:txBody>
                  <a:tcPr marL="91447" marR="91447" marT="45718" marB="45718"/>
                </a:tc>
              </a:tr>
            </a:tbl>
          </a:graphicData>
        </a:graphic>
      </p:graphicFrame>
    </p:spTree>
    <p:extLst>
      <p:ext uri="{BB962C8B-B14F-4D97-AF65-F5344CB8AC3E}">
        <p14:creationId xmlns:p14="http://schemas.microsoft.com/office/powerpoint/2010/main" xmlns="" val="16944750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2"/>
          <p:cNvSpPr>
            <a:spLocks noGrp="1"/>
          </p:cNvSpPr>
          <p:nvPr>
            <p:ph sz="quarter" idx="13"/>
          </p:nvPr>
        </p:nvSpPr>
        <p:spPr>
          <a:xfrm>
            <a:off x="457200" y="115888"/>
            <a:ext cx="7467600" cy="6069012"/>
          </a:xfrm>
        </p:spPr>
        <p:txBody>
          <a:bodyPr>
            <a:normAutofit/>
          </a:bodyPr>
          <a:lstStyle/>
          <a:p>
            <a:pPr eaLnBrk="1" hangingPunct="1"/>
            <a:r>
              <a:rPr lang="en-US" altLang="en-US"/>
              <a:t>The axial wall must be in dentin and occluslogingivally it should be flat and parallel with the facial surface of tooth.</a:t>
            </a:r>
          </a:p>
          <a:p>
            <a:pPr eaLnBrk="1" hangingPunct="1"/>
            <a:r>
              <a:rPr lang="en-US" altLang="en-US"/>
              <a:t>A subaxial wall may be created within the axial wall to remove infected caries that has progressed deeper.</a:t>
            </a:r>
          </a:p>
          <a:p>
            <a:pPr eaLnBrk="1" hangingPunct="1"/>
            <a:r>
              <a:rPr lang="en-US" altLang="en-US"/>
              <a:t>Occlusoaxial internal line angle is a sharp right angle</a:t>
            </a:r>
            <a:r>
              <a:rPr lang="en-IN" altLang="en-US"/>
              <a:t>.</a:t>
            </a:r>
          </a:p>
          <a:p>
            <a:pPr eaLnBrk="1" hangingPunct="1"/>
            <a:r>
              <a:rPr lang="en-US" altLang="en-US"/>
              <a:t>Gingivoaxial line angle is a sharp acute angle</a:t>
            </a:r>
          </a:p>
          <a:p>
            <a:pPr eaLnBrk="1" hangingPunct="1"/>
            <a:r>
              <a:rPr lang="en-US" altLang="en-US"/>
              <a:t>Mesio and distoaxial line angles are sharp obtuse angles</a:t>
            </a:r>
          </a:p>
          <a:p>
            <a:pPr eaLnBrk="1" hangingPunct="1"/>
            <a:r>
              <a:rPr lang="en-US" altLang="en-US"/>
              <a:t>The occlusal and gingival walls are facially convergent which provides retention</a:t>
            </a:r>
          </a:p>
          <a:p>
            <a:pPr eaLnBrk="1" hangingPunct="1"/>
            <a:r>
              <a:rPr lang="en-US" altLang="en-US"/>
              <a:t>The orientation of gingival wall is the key to the retention form. It is straight mesiodistally,meeting the mesial and distal walls in sharp line angles</a:t>
            </a:r>
          </a:p>
        </p:txBody>
      </p:sp>
    </p:spTree>
    <p:extLst>
      <p:ext uri="{BB962C8B-B14F-4D97-AF65-F5344CB8AC3E}">
        <p14:creationId xmlns:p14="http://schemas.microsoft.com/office/powerpoint/2010/main" xmlns="" val="2215679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Grp="1" noChangeAspect="1" noChangeArrowheads="1"/>
          </p:cNvPicPr>
          <p:nvPr>
            <p:ph sz="quarter" idx="13"/>
          </p:nvPr>
        </p:nvPicPr>
        <p:blipFill>
          <a:blip r:embed="rId2">
            <a:extLst>
              <a:ext uri="{28A0092B-C50C-407E-A947-70E740481C1C}">
                <a14:useLocalDpi xmlns:a14="http://schemas.microsoft.com/office/drawing/2010/main" xmlns="" val="0"/>
              </a:ext>
            </a:extLst>
          </a:blip>
          <a:srcRect/>
          <a:stretch>
            <a:fillRect/>
          </a:stretch>
        </p:blipFill>
        <p:spPr>
          <a:xfrm>
            <a:off x="684213" y="549275"/>
            <a:ext cx="2438400" cy="2663825"/>
          </a:xfrm>
          <a:noFill/>
        </p:spPr>
      </p:pic>
      <p:sp>
        <p:nvSpPr>
          <p:cNvPr id="84995" name="Rectangle 4"/>
          <p:cNvSpPr>
            <a:spLocks noChangeArrowheads="1"/>
          </p:cNvSpPr>
          <p:nvPr/>
        </p:nvSpPr>
        <p:spPr bwMode="auto">
          <a:xfrm>
            <a:off x="179388" y="3716338"/>
            <a:ext cx="3816350" cy="286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itchFamily="18" charset="0"/>
              </a:defRPr>
            </a:lvl4pPr>
            <a:lvl5pPr marL="2057400" indent="-22860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spcBef>
                <a:spcPct val="0"/>
              </a:spcBef>
              <a:buClrTx/>
              <a:buSzTx/>
              <a:buFontTx/>
              <a:buNone/>
            </a:pPr>
            <a:r>
              <a:rPr lang="en-IN" altLang="en-US" sz="1800">
                <a:latin typeface="Times New Roman" pitchFamily="18" charset="0"/>
              </a:rPr>
              <a:t>Facial view of Class V tooth preparation for direct gold. Occlusal and gingival margins are straight, parallel with each other, and extend mesially and distally to respective</a:t>
            </a:r>
          </a:p>
          <a:p>
            <a:pPr eaLnBrk="1" hangingPunct="1">
              <a:spcBef>
                <a:spcPct val="0"/>
              </a:spcBef>
              <a:buClrTx/>
              <a:buSzTx/>
              <a:buFontTx/>
              <a:buNone/>
            </a:pPr>
            <a:r>
              <a:rPr lang="en-IN" altLang="en-US" sz="1800">
                <a:latin typeface="Times New Roman" pitchFamily="18" charset="0"/>
              </a:rPr>
              <a:t>mesiofacial and distofacial tooth crown line angles. Mesial and distal walls diverge facially and form obtuse angles with axial wall. Line angles and point angles are sharp.</a:t>
            </a:r>
          </a:p>
        </p:txBody>
      </p:sp>
      <p:pic>
        <p:nvPicPr>
          <p:cNvPr id="84996"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83238" y="476250"/>
            <a:ext cx="2190750" cy="302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4997" name="Rectangle 6"/>
          <p:cNvSpPr>
            <a:spLocks noChangeArrowheads="1"/>
          </p:cNvSpPr>
          <p:nvPr/>
        </p:nvSpPr>
        <p:spPr bwMode="auto">
          <a:xfrm>
            <a:off x="4464050" y="3716338"/>
            <a:ext cx="4572000"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itchFamily="18" charset="0"/>
              </a:defRPr>
            </a:lvl4pPr>
            <a:lvl5pPr marL="2057400" indent="-22860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spcBef>
                <a:spcPct val="0"/>
              </a:spcBef>
              <a:buClrTx/>
              <a:buSzTx/>
              <a:buFontTx/>
              <a:buNone/>
            </a:pPr>
            <a:r>
              <a:rPr lang="en-IN" altLang="en-US" sz="1800">
                <a:latin typeface="Times New Roman" pitchFamily="18" charset="0"/>
              </a:rPr>
              <a:t>Facioocclusal view of design of gingival wall in Class V preparation for direct gold.Axiogingival line angle is acute and was prepared at expense of gingival wall. This gingival margin is on cementum. If on enamel, the gingival cavosurface would be beveled slightly</a:t>
            </a:r>
          </a:p>
        </p:txBody>
      </p:sp>
    </p:spTree>
    <p:extLst>
      <p:ext uri="{BB962C8B-B14F-4D97-AF65-F5344CB8AC3E}">
        <p14:creationId xmlns:p14="http://schemas.microsoft.com/office/powerpoint/2010/main" xmlns="" val="2510964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1813"/>
            <a:ext cx="7467600" cy="1143001"/>
          </a:xfrm>
        </p:spPr>
        <p:txBody>
          <a:bodyPr/>
          <a:lstStyle/>
          <a:p>
            <a:pPr algn="ctr">
              <a:defRPr/>
            </a:pPr>
            <a:r>
              <a:rPr lang="en-US" sz="2400" dirty="0"/>
              <a:t>CLASS III TOOTH PREPARATION FOR DFG</a:t>
            </a:r>
            <a:endParaRPr lang="en-IN" sz="2400" dirty="0"/>
          </a:p>
        </p:txBody>
      </p:sp>
      <p:sp>
        <p:nvSpPr>
          <p:cNvPr id="86019" name="Content Placeholder 2"/>
          <p:cNvSpPr>
            <a:spLocks noGrp="1"/>
          </p:cNvSpPr>
          <p:nvPr>
            <p:ph sz="quarter" idx="13"/>
          </p:nvPr>
        </p:nvSpPr>
        <p:spPr>
          <a:xfrm>
            <a:off x="457200" y="765175"/>
            <a:ext cx="7467600" cy="5708650"/>
          </a:xfrm>
        </p:spPr>
        <p:txBody>
          <a:bodyPr>
            <a:normAutofit/>
          </a:bodyPr>
          <a:lstStyle/>
          <a:p>
            <a:r>
              <a:rPr lang="en-US" altLang="en-US" dirty="0"/>
              <a:t>The marginal outline is most important.</a:t>
            </a:r>
          </a:p>
          <a:p>
            <a:r>
              <a:rPr lang="en-US" altLang="en-US" dirty="0"/>
              <a:t>From a facial </a:t>
            </a:r>
            <a:r>
              <a:rPr lang="en-US" altLang="en-US" dirty="0" err="1"/>
              <a:t>view,the</a:t>
            </a:r>
            <a:r>
              <a:rPr lang="en-US" altLang="en-US" dirty="0"/>
              <a:t> gingival four fifths of the facial margin is straight and parallel with the contour of the tooth.</a:t>
            </a:r>
          </a:p>
          <a:p>
            <a:r>
              <a:rPr lang="en-US" altLang="en-US" dirty="0"/>
              <a:t>The facial margin forms a gentle curve in its incisal one fifth to blend with the incisal margin.</a:t>
            </a:r>
          </a:p>
          <a:p>
            <a:r>
              <a:rPr lang="en-US" altLang="en-US" dirty="0"/>
              <a:t>The gingival margin is crucial. Its </a:t>
            </a:r>
            <a:r>
              <a:rPr lang="en-US" altLang="en-US" dirty="0" err="1"/>
              <a:t>faciolingual</a:t>
            </a:r>
            <a:r>
              <a:rPr lang="en-US" altLang="en-US" dirty="0"/>
              <a:t> length dictates the remainder of the preparation.</a:t>
            </a:r>
          </a:p>
          <a:p>
            <a:r>
              <a:rPr lang="en-US" altLang="en-US" dirty="0"/>
              <a:t>It is straight </a:t>
            </a:r>
            <a:r>
              <a:rPr lang="en-US" altLang="en-US" dirty="0" err="1"/>
              <a:t>faciolingually</a:t>
            </a:r>
            <a:r>
              <a:rPr lang="en-US" altLang="en-US" dirty="0"/>
              <a:t> and approx.at a right angle to the long axis of the tooth.</a:t>
            </a:r>
          </a:p>
          <a:p>
            <a:r>
              <a:rPr lang="en-US" altLang="en-US" dirty="0"/>
              <a:t>It meets the facial margin in sharply defined obtuse angle and the lingual margin in acute angle.</a:t>
            </a:r>
          </a:p>
          <a:p>
            <a:r>
              <a:rPr lang="en-US" altLang="en-US" dirty="0"/>
              <a:t>Incisal margin is placed </a:t>
            </a:r>
            <a:r>
              <a:rPr lang="en-US" altLang="en-US" dirty="0" err="1"/>
              <a:t>incisally</a:t>
            </a:r>
            <a:r>
              <a:rPr lang="en-US" altLang="en-US" dirty="0"/>
              <a:t> to the contact area to provide access.</a:t>
            </a:r>
            <a:endParaRPr lang="en-IN" altLang="en-US" dirty="0"/>
          </a:p>
        </p:txBody>
      </p:sp>
    </p:spTree>
    <p:extLst>
      <p:ext uri="{BB962C8B-B14F-4D97-AF65-F5344CB8AC3E}">
        <p14:creationId xmlns:p14="http://schemas.microsoft.com/office/powerpoint/2010/main" xmlns="" val="1560843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2"/>
          <p:cNvSpPr>
            <a:spLocks noGrp="1"/>
          </p:cNvSpPr>
          <p:nvPr>
            <p:ph sz="quarter" idx="13"/>
          </p:nvPr>
        </p:nvSpPr>
        <p:spPr>
          <a:xfrm>
            <a:off x="457200" y="1600200"/>
            <a:ext cx="7467600" cy="4873625"/>
          </a:xfrm>
        </p:spPr>
        <p:txBody>
          <a:bodyPr>
            <a:normAutofit/>
          </a:bodyPr>
          <a:lstStyle/>
          <a:p>
            <a:r>
              <a:rPr lang="en-US" altLang="en-US"/>
              <a:t>Axial wall is flat faciolingually and incisogingivally and established 0.5mm into the dentin.</a:t>
            </a:r>
          </a:p>
          <a:p>
            <a:r>
              <a:rPr lang="en-US" altLang="en-US"/>
              <a:t>Convenience form is made by the abrupt incisolingual curve by adequate clearance of all margins from the adjacent tooth and by placement of sharp internal point angles.</a:t>
            </a:r>
          </a:p>
          <a:p>
            <a:r>
              <a:rPr lang="en-US" altLang="en-US"/>
              <a:t>The finishing of enamel walls require placement of a facial, incisal and lingual cavosurface bevel which determines the final marginal outline.</a:t>
            </a:r>
            <a:endParaRPr lang="en-IN" altLang="en-US"/>
          </a:p>
        </p:txBody>
      </p:sp>
    </p:spTree>
    <p:extLst>
      <p:ext uri="{BB962C8B-B14F-4D97-AF65-F5344CB8AC3E}">
        <p14:creationId xmlns:p14="http://schemas.microsoft.com/office/powerpoint/2010/main" xmlns="" val="3635369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Grp="1" noChangeAspect="1" noChangeArrowheads="1"/>
          </p:cNvPicPr>
          <p:nvPr>
            <p:ph sz="quarter" idx="13"/>
          </p:nvPr>
        </p:nvPicPr>
        <p:blipFill>
          <a:blip r:embed="rId2">
            <a:extLst>
              <a:ext uri="{28A0092B-C50C-407E-A947-70E740481C1C}">
                <a14:useLocalDpi xmlns:a14="http://schemas.microsoft.com/office/drawing/2010/main" xmlns="" val="0"/>
              </a:ext>
            </a:extLst>
          </a:blip>
          <a:srcRect/>
          <a:stretch>
            <a:fillRect/>
          </a:stretch>
        </p:blipFill>
        <p:spPr>
          <a:xfrm>
            <a:off x="474663" y="620713"/>
            <a:ext cx="1936750" cy="2644775"/>
          </a:xfrm>
          <a:noFill/>
        </p:spPr>
      </p:pic>
      <p:sp>
        <p:nvSpPr>
          <p:cNvPr id="88067" name="Rectangle 4"/>
          <p:cNvSpPr>
            <a:spLocks noChangeArrowheads="1"/>
          </p:cNvSpPr>
          <p:nvPr/>
        </p:nvSpPr>
        <p:spPr bwMode="auto">
          <a:xfrm>
            <a:off x="395288" y="3657600"/>
            <a:ext cx="2592387"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itchFamily="18" charset="0"/>
              </a:defRPr>
            </a:lvl4pPr>
            <a:lvl5pPr marL="2057400" indent="-22860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spcBef>
                <a:spcPct val="0"/>
              </a:spcBef>
              <a:buClrTx/>
              <a:buSzTx/>
              <a:buFontTx/>
              <a:buNone/>
            </a:pPr>
            <a:r>
              <a:rPr lang="en-IN" altLang="en-US" sz="2000">
                <a:latin typeface="Times New Roman" pitchFamily="18" charset="0"/>
              </a:rPr>
              <a:t>Proximofacial view of Class III preparation</a:t>
            </a:r>
          </a:p>
        </p:txBody>
      </p:sp>
      <p:pic>
        <p:nvPicPr>
          <p:cNvPr id="88068"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32363" y="908050"/>
            <a:ext cx="2990850" cy="220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8069" name="Rectangle 6"/>
          <p:cNvSpPr>
            <a:spLocks noChangeArrowheads="1"/>
          </p:cNvSpPr>
          <p:nvPr/>
        </p:nvSpPr>
        <p:spPr bwMode="auto">
          <a:xfrm>
            <a:off x="4103688" y="3473450"/>
            <a:ext cx="457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itchFamily="18" charset="0"/>
              </a:defRPr>
            </a:lvl4pPr>
            <a:lvl5pPr marL="2057400" indent="-22860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spcBef>
                <a:spcPct val="0"/>
              </a:spcBef>
              <a:buClrTx/>
              <a:buSzTx/>
              <a:buFontTx/>
              <a:buNone/>
            </a:pPr>
            <a:r>
              <a:rPr lang="en-IN" altLang="en-US" sz="2000">
                <a:latin typeface="Times New Roman" pitchFamily="18" charset="0"/>
              </a:rPr>
              <a:t>View of incisal retention in Class III preparation.</a:t>
            </a:r>
          </a:p>
          <a:p>
            <a:pPr eaLnBrk="1" hangingPunct="1">
              <a:spcBef>
                <a:spcPct val="0"/>
              </a:spcBef>
              <a:buClrTx/>
              <a:buSzTx/>
              <a:buFontTx/>
              <a:buNone/>
            </a:pPr>
            <a:r>
              <a:rPr lang="en-IN" altLang="en-US" sz="2000">
                <a:latin typeface="Times New Roman" pitchFamily="18" charset="0"/>
              </a:rPr>
              <a:t>Undercut is placed in dentin but does not undermine enamel.</a:t>
            </a:r>
          </a:p>
        </p:txBody>
      </p:sp>
    </p:spTree>
    <p:extLst>
      <p:ext uri="{BB962C8B-B14F-4D97-AF65-F5344CB8AC3E}">
        <p14:creationId xmlns:p14="http://schemas.microsoft.com/office/powerpoint/2010/main" xmlns="" val="2115816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dirty="0"/>
              <a:t>MODIFICATIONS OF CLASS III PREPARATION</a:t>
            </a:r>
            <a:endParaRPr lang="en-IN" dirty="0"/>
          </a:p>
        </p:txBody>
      </p:sp>
      <p:sp>
        <p:nvSpPr>
          <p:cNvPr id="89091" name="Content Placeholder 2"/>
          <p:cNvSpPr>
            <a:spLocks noGrp="1"/>
          </p:cNvSpPr>
          <p:nvPr>
            <p:ph sz="quarter" idx="13"/>
          </p:nvPr>
        </p:nvSpPr>
        <p:spPr>
          <a:xfrm>
            <a:off x="457200" y="1600200"/>
            <a:ext cx="7467600" cy="4873625"/>
          </a:xfrm>
        </p:spPr>
        <p:txBody>
          <a:bodyPr>
            <a:normAutofit/>
          </a:bodyPr>
          <a:lstStyle/>
          <a:p>
            <a:r>
              <a:rPr lang="en-US" altLang="en-US"/>
              <a:t>The distal surface of </a:t>
            </a:r>
            <a:r>
              <a:rPr lang="en-US" altLang="en-US" b="1" i="1"/>
              <a:t>maxillary canines </a:t>
            </a:r>
            <a:r>
              <a:rPr lang="en-US" altLang="en-US"/>
              <a:t>may require a modification.</a:t>
            </a:r>
          </a:p>
          <a:p>
            <a:endParaRPr lang="en-US" altLang="en-US"/>
          </a:p>
          <a:p>
            <a:r>
              <a:rPr lang="en-US" altLang="en-US"/>
              <a:t>Because of highly convex surface it is desirable to create a “straight line preparation” in which the facial outline appears as a slice.</a:t>
            </a:r>
          </a:p>
          <a:p>
            <a:endParaRPr lang="en-US" altLang="en-US"/>
          </a:p>
          <a:p>
            <a:r>
              <a:rPr lang="en-US" altLang="en-US"/>
              <a:t>This provides considerable convenience form on gingival wall</a:t>
            </a:r>
          </a:p>
          <a:p>
            <a:endParaRPr lang="en-US" altLang="en-US"/>
          </a:p>
          <a:p>
            <a:r>
              <a:rPr lang="en-US" altLang="en-US"/>
              <a:t>Also appropriate for distal surface of highly contoured </a:t>
            </a:r>
            <a:r>
              <a:rPr lang="en-US" altLang="en-US" b="1" i="1"/>
              <a:t>lateral incisors.</a:t>
            </a:r>
            <a:endParaRPr lang="en-IN" altLang="en-US" b="1" i="1"/>
          </a:p>
        </p:txBody>
      </p:sp>
    </p:spTree>
    <p:extLst>
      <p:ext uri="{BB962C8B-B14F-4D97-AF65-F5344CB8AC3E}">
        <p14:creationId xmlns:p14="http://schemas.microsoft.com/office/powerpoint/2010/main" xmlns="" val="3155249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2"/>
          <p:cNvSpPr>
            <a:spLocks noGrp="1"/>
          </p:cNvSpPr>
          <p:nvPr>
            <p:ph sz="quarter" idx="13"/>
          </p:nvPr>
        </p:nvSpPr>
        <p:spPr>
          <a:xfrm>
            <a:off x="457200" y="476250"/>
            <a:ext cx="7467600" cy="5997575"/>
          </a:xfrm>
        </p:spPr>
        <p:txBody>
          <a:bodyPr>
            <a:normAutofit/>
          </a:bodyPr>
          <a:lstStyle/>
          <a:p>
            <a:r>
              <a:rPr lang="en-US" altLang="en-US"/>
              <a:t>The </a:t>
            </a:r>
            <a:r>
              <a:rPr lang="en-US" altLang="en-US" b="1" i="1"/>
              <a:t>mandibular incisors </a:t>
            </a:r>
            <a:r>
              <a:rPr lang="en-US" altLang="en-US"/>
              <a:t>require a modified class III preparation because lingual access may be difficult.</a:t>
            </a:r>
          </a:p>
          <a:p>
            <a:r>
              <a:rPr lang="en-US" altLang="en-US"/>
              <a:t>The lingual wall is created in one plane and extension of lingual and incisal walls is limited.</a:t>
            </a:r>
          </a:p>
          <a:p>
            <a:r>
              <a:rPr lang="en-US" altLang="en-US"/>
              <a:t>Incisal extension is restricted because the proximal contact area between mandibular incisors is often near the incisal edge.</a:t>
            </a:r>
          </a:p>
          <a:p>
            <a:r>
              <a:rPr lang="en-US" altLang="en-US"/>
              <a:t>Incisal retentive angle for mandibular class III preparation is placed directly incisally rather than faciolingually as in maxillary.</a:t>
            </a:r>
          </a:p>
          <a:p>
            <a:endParaRPr lang="en-US" altLang="en-US"/>
          </a:p>
          <a:p>
            <a:r>
              <a:rPr lang="en-US" altLang="en-US"/>
              <a:t>Lingual approach may be made using E-Z gold.</a:t>
            </a:r>
          </a:p>
          <a:p>
            <a:r>
              <a:rPr lang="en-US" altLang="en-US"/>
              <a:t>In such cases , the lingual slot type of preparation is made with rounded angles.</a:t>
            </a:r>
            <a:endParaRPr lang="en-IN" altLang="en-US"/>
          </a:p>
        </p:txBody>
      </p:sp>
    </p:spTree>
    <p:extLst>
      <p:ext uri="{BB962C8B-B14F-4D97-AF65-F5344CB8AC3E}">
        <p14:creationId xmlns:p14="http://schemas.microsoft.com/office/powerpoint/2010/main" xmlns="" val="4013103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Grp="1" noChangeAspect="1" noChangeArrowheads="1"/>
          </p:cNvPicPr>
          <p:nvPr>
            <p:ph sz="quarter" idx="13"/>
          </p:nvPr>
        </p:nvPicPr>
        <p:blipFill>
          <a:blip r:embed="rId2">
            <a:extLst>
              <a:ext uri="{28A0092B-C50C-407E-A947-70E740481C1C}">
                <a14:useLocalDpi xmlns:a14="http://schemas.microsoft.com/office/drawing/2010/main" xmlns="" val="0"/>
              </a:ext>
            </a:extLst>
          </a:blip>
          <a:srcRect/>
          <a:stretch>
            <a:fillRect/>
          </a:stretch>
        </p:blipFill>
        <p:spPr>
          <a:xfrm>
            <a:off x="323850" y="765175"/>
            <a:ext cx="3228975" cy="2228850"/>
          </a:xfrm>
          <a:noFill/>
        </p:spPr>
      </p:pic>
      <p:sp>
        <p:nvSpPr>
          <p:cNvPr id="91139" name="Rectangle 4"/>
          <p:cNvSpPr>
            <a:spLocks noChangeArrowheads="1"/>
          </p:cNvSpPr>
          <p:nvPr/>
        </p:nvSpPr>
        <p:spPr bwMode="auto">
          <a:xfrm>
            <a:off x="323850" y="3208338"/>
            <a:ext cx="3168650" cy="1939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itchFamily="18" charset="0"/>
              </a:defRPr>
            </a:lvl4pPr>
            <a:lvl5pPr marL="2057400" indent="-22860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spcBef>
                <a:spcPct val="0"/>
              </a:spcBef>
              <a:buClrTx/>
              <a:buSzTx/>
              <a:buFontTx/>
              <a:buNone/>
            </a:pPr>
            <a:r>
              <a:rPr lang="en-IN" altLang="en-US" sz="2000" b="1">
                <a:latin typeface="Times New Roman" pitchFamily="18" charset="0"/>
              </a:rPr>
              <a:t>Direct gold restoration of a clinical Class III preparation of straight line design on distal portion of maxillary lateral incisor.</a:t>
            </a:r>
          </a:p>
          <a:p>
            <a:pPr eaLnBrk="1" hangingPunct="1">
              <a:spcBef>
                <a:spcPct val="0"/>
              </a:spcBef>
              <a:buClrTx/>
              <a:buSzTx/>
              <a:buFontTx/>
              <a:buNone/>
            </a:pPr>
            <a:endParaRPr lang="en-IN" altLang="en-US" sz="2000">
              <a:latin typeface="Times New Roman" pitchFamily="18" charset="0"/>
            </a:endParaRPr>
          </a:p>
        </p:txBody>
      </p:sp>
      <p:pic>
        <p:nvPicPr>
          <p:cNvPr id="91140"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79838" y="3284538"/>
            <a:ext cx="5113337" cy="3222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11851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333375"/>
            <a:ext cx="7772400" cy="762000"/>
          </a:xfrm>
        </p:spPr>
        <p:txBody>
          <a:bodyPr/>
          <a:lstStyle/>
          <a:p>
            <a:pPr algn="ctr" eaLnBrk="1" fontAlgn="auto" hangingPunct="1">
              <a:spcAft>
                <a:spcPts val="0"/>
              </a:spcAft>
              <a:defRPr/>
            </a:pPr>
            <a:r>
              <a:rPr lang="en-US" sz="4000" dirty="0"/>
              <a:t>Conclusion</a:t>
            </a:r>
          </a:p>
        </p:txBody>
      </p:sp>
      <p:sp>
        <p:nvSpPr>
          <p:cNvPr id="92163" name="Rectangle 3"/>
          <p:cNvSpPr>
            <a:spLocks noGrp="1"/>
          </p:cNvSpPr>
          <p:nvPr>
            <p:ph sz="quarter" idx="13"/>
          </p:nvPr>
        </p:nvSpPr>
        <p:spPr>
          <a:xfrm>
            <a:off x="457200" y="1600200"/>
            <a:ext cx="7467600" cy="4873625"/>
          </a:xfrm>
        </p:spPr>
        <p:txBody>
          <a:bodyPr>
            <a:normAutofit/>
          </a:bodyPr>
          <a:lstStyle/>
          <a:p>
            <a:pPr algn="just" eaLnBrk="1" hangingPunct="1">
              <a:lnSpc>
                <a:spcPct val="120000"/>
              </a:lnSpc>
            </a:pPr>
            <a:r>
              <a:rPr lang="en-US" altLang="en-US"/>
              <a:t>No metal or combination of metals serve dentistry so well and in a wide range of application as does the gold and its several types. Without gold as a restorative material the practice of dentistry would be changed significantly as no other material serves as its complete satisfactory substitute.</a:t>
            </a:r>
          </a:p>
          <a:p>
            <a:pPr algn="just" eaLnBrk="1" hangingPunct="1">
              <a:lnSpc>
                <a:spcPct val="120000"/>
              </a:lnSpc>
            </a:pPr>
            <a:r>
              <a:rPr lang="en-US" altLang="en-US"/>
              <a:t>So as a clinician it is our duty to have a good knowledge and idea about its manipulation and cavity preparation. </a:t>
            </a:r>
          </a:p>
        </p:txBody>
      </p:sp>
    </p:spTree>
    <p:extLst>
      <p:ext uri="{BB962C8B-B14F-4D97-AF65-F5344CB8AC3E}">
        <p14:creationId xmlns:p14="http://schemas.microsoft.com/office/powerpoint/2010/main" xmlns="" val="1304285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IN" dirty="0"/>
          </a:p>
        </p:txBody>
      </p:sp>
      <p:sp>
        <p:nvSpPr>
          <p:cNvPr id="3" name="Content Placeholder 2"/>
          <p:cNvSpPr>
            <a:spLocks noGrp="1"/>
          </p:cNvSpPr>
          <p:nvPr>
            <p:ph sz="quarter" idx="13"/>
          </p:nvPr>
        </p:nvSpPr>
        <p:spPr/>
        <p:txBody>
          <a:bodyPr/>
          <a:lstStyle/>
          <a:p>
            <a:r>
              <a:rPr lang="en-US" altLang="en-US" dirty="0"/>
              <a:t>The marginal outline is most important.</a:t>
            </a:r>
          </a:p>
          <a:p>
            <a:r>
              <a:rPr lang="en-US" altLang="en-US" dirty="0"/>
              <a:t>From a facial </a:t>
            </a:r>
            <a:r>
              <a:rPr lang="en-US" altLang="en-US" dirty="0" err="1"/>
              <a:t>view,the</a:t>
            </a:r>
            <a:r>
              <a:rPr lang="en-US" altLang="en-US" dirty="0"/>
              <a:t> gingival four fifths of the facial margin is straight and parallel with the contour of the tooth.</a:t>
            </a:r>
          </a:p>
          <a:p>
            <a:r>
              <a:rPr lang="en-US" altLang="en-US" dirty="0"/>
              <a:t>The facial margin forms a gentle curve in its incisal one fifth to blend with the incisal margin.</a:t>
            </a:r>
          </a:p>
          <a:p>
            <a:r>
              <a:rPr lang="en-US" altLang="en-US" dirty="0"/>
              <a:t>The gingival margin is crucial. Its </a:t>
            </a:r>
            <a:r>
              <a:rPr lang="en-US" altLang="en-US" dirty="0" err="1"/>
              <a:t>faciolingual</a:t>
            </a:r>
            <a:r>
              <a:rPr lang="en-US" altLang="en-US" dirty="0"/>
              <a:t> length dictates the remainder of the preparation.</a:t>
            </a:r>
          </a:p>
          <a:p>
            <a:r>
              <a:rPr lang="en-US" altLang="en-US" dirty="0"/>
              <a:t>It is straight </a:t>
            </a:r>
            <a:r>
              <a:rPr lang="en-US" altLang="en-US" dirty="0" err="1"/>
              <a:t>faciolingually</a:t>
            </a:r>
            <a:r>
              <a:rPr lang="en-US" altLang="en-US" dirty="0"/>
              <a:t> and approx.at a right angle to the long axis of the tooth.</a:t>
            </a:r>
          </a:p>
          <a:p>
            <a:r>
              <a:rPr lang="en-US" altLang="en-US" dirty="0"/>
              <a:t>It meets the facial margin in sharply defined obtuse angle and the lingual margin in acute angle.</a:t>
            </a:r>
          </a:p>
          <a:p>
            <a:r>
              <a:rPr lang="en-US" altLang="en-US" dirty="0"/>
              <a:t>Incisal margin is placed </a:t>
            </a:r>
            <a:r>
              <a:rPr lang="en-US" altLang="en-US" dirty="0" err="1"/>
              <a:t>incisally</a:t>
            </a:r>
            <a:r>
              <a:rPr lang="en-US" altLang="en-US" dirty="0"/>
              <a:t> to the contact area to provide access</a:t>
            </a:r>
            <a:endParaRPr lang="en-IN" dirty="0"/>
          </a:p>
        </p:txBody>
      </p:sp>
    </p:spTree>
    <p:extLst>
      <p:ext uri="{BB962C8B-B14F-4D97-AF65-F5344CB8AC3E}">
        <p14:creationId xmlns:p14="http://schemas.microsoft.com/office/powerpoint/2010/main" xmlns="" val="3314456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76200"/>
            <a:ext cx="7772400" cy="762000"/>
          </a:xfrm>
        </p:spPr>
        <p:txBody>
          <a:bodyPr/>
          <a:lstStyle/>
          <a:p>
            <a:pPr eaLnBrk="1" fontAlgn="auto" hangingPunct="1">
              <a:spcAft>
                <a:spcPts val="0"/>
              </a:spcAft>
              <a:defRPr/>
            </a:pPr>
            <a:r>
              <a:rPr lang="en-US"/>
              <a:t>Contents</a:t>
            </a:r>
          </a:p>
        </p:txBody>
      </p:sp>
      <p:sp>
        <p:nvSpPr>
          <p:cNvPr id="4099" name="Rectangle 3"/>
          <p:cNvSpPr>
            <a:spLocks noGrp="1" noChangeArrowheads="1"/>
          </p:cNvSpPr>
          <p:nvPr>
            <p:ph sz="quarter" idx="4294967295"/>
          </p:nvPr>
        </p:nvSpPr>
        <p:spPr>
          <a:xfrm>
            <a:off x="685800" y="1066800"/>
            <a:ext cx="7772400" cy="5181600"/>
          </a:xfrm>
          <a:prstGeom prst="rect">
            <a:avLst/>
          </a:prstGeom>
        </p:spPr>
        <p:txBody>
          <a:bodyPr>
            <a:normAutofit/>
          </a:bodyPr>
          <a:lstStyle/>
          <a:p>
            <a:pPr marL="274320" indent="-274320" eaLnBrk="1" fontAlgn="auto" hangingPunct="1">
              <a:lnSpc>
                <a:spcPct val="90000"/>
              </a:lnSpc>
              <a:spcAft>
                <a:spcPts val="0"/>
              </a:spcAft>
              <a:buFont typeface="Wingdings"/>
              <a:buChar char=""/>
              <a:defRPr/>
            </a:pPr>
            <a:r>
              <a:rPr lang="en-US" dirty="0"/>
              <a:t>Introduction</a:t>
            </a:r>
          </a:p>
          <a:p>
            <a:pPr marL="274320" indent="-274320" eaLnBrk="1" fontAlgn="auto" hangingPunct="1">
              <a:lnSpc>
                <a:spcPct val="90000"/>
              </a:lnSpc>
              <a:spcAft>
                <a:spcPts val="0"/>
              </a:spcAft>
              <a:buFont typeface="Wingdings"/>
              <a:buChar char=""/>
              <a:defRPr/>
            </a:pPr>
            <a:r>
              <a:rPr lang="en-US" dirty="0"/>
              <a:t>History</a:t>
            </a:r>
          </a:p>
          <a:p>
            <a:pPr marL="274320" indent="-274320" eaLnBrk="1" fontAlgn="auto" hangingPunct="1">
              <a:lnSpc>
                <a:spcPct val="90000"/>
              </a:lnSpc>
              <a:spcAft>
                <a:spcPts val="0"/>
              </a:spcAft>
              <a:buFont typeface="Wingdings"/>
              <a:buChar char=""/>
              <a:defRPr/>
            </a:pPr>
            <a:r>
              <a:rPr lang="en-US" dirty="0"/>
              <a:t>Classification</a:t>
            </a:r>
          </a:p>
          <a:p>
            <a:pPr marL="274320" indent="-274320" eaLnBrk="1" fontAlgn="auto" hangingPunct="1">
              <a:lnSpc>
                <a:spcPct val="90000"/>
              </a:lnSpc>
              <a:spcAft>
                <a:spcPts val="0"/>
              </a:spcAft>
              <a:buFont typeface="Wingdings"/>
              <a:buChar char=""/>
              <a:defRPr/>
            </a:pPr>
            <a:r>
              <a:rPr lang="en-US" dirty="0"/>
              <a:t>Characteristics of Gold.</a:t>
            </a:r>
          </a:p>
          <a:p>
            <a:pPr marL="274320" indent="-274320" eaLnBrk="1" fontAlgn="auto" hangingPunct="1">
              <a:lnSpc>
                <a:spcPct val="90000"/>
              </a:lnSpc>
              <a:spcAft>
                <a:spcPts val="0"/>
              </a:spcAft>
              <a:buFont typeface="Wingdings"/>
              <a:buChar char=""/>
              <a:defRPr/>
            </a:pPr>
            <a:r>
              <a:rPr lang="en-US" dirty="0"/>
              <a:t>Factors influencing Selection of Gold.</a:t>
            </a:r>
          </a:p>
          <a:p>
            <a:pPr marL="274320" indent="-274320" eaLnBrk="1" fontAlgn="auto" hangingPunct="1">
              <a:lnSpc>
                <a:spcPct val="90000"/>
              </a:lnSpc>
              <a:spcAft>
                <a:spcPts val="0"/>
              </a:spcAft>
              <a:buFont typeface="Wingdings"/>
              <a:buChar char=""/>
              <a:defRPr/>
            </a:pPr>
            <a:r>
              <a:rPr lang="en-US" dirty="0"/>
              <a:t>Uses of Gold.</a:t>
            </a:r>
          </a:p>
          <a:p>
            <a:pPr marL="274320" indent="-274320" eaLnBrk="1" fontAlgn="auto" hangingPunct="1">
              <a:lnSpc>
                <a:spcPct val="90000"/>
              </a:lnSpc>
              <a:spcAft>
                <a:spcPts val="0"/>
              </a:spcAft>
              <a:buFont typeface="Wingdings"/>
              <a:buChar char=""/>
              <a:defRPr/>
            </a:pPr>
            <a:r>
              <a:rPr lang="en-US" dirty="0"/>
              <a:t>Forms of Direct Filling Gold.</a:t>
            </a:r>
          </a:p>
          <a:p>
            <a:pPr marL="274320" indent="-274320" eaLnBrk="1" fontAlgn="auto" hangingPunct="1">
              <a:lnSpc>
                <a:spcPct val="90000"/>
              </a:lnSpc>
              <a:spcAft>
                <a:spcPts val="0"/>
              </a:spcAft>
              <a:buFont typeface="Wingdings"/>
              <a:buChar char=""/>
              <a:defRPr/>
            </a:pPr>
            <a:r>
              <a:rPr lang="en-US" dirty="0"/>
              <a:t>Indications of Direct Filling Gold.</a:t>
            </a:r>
          </a:p>
          <a:p>
            <a:pPr marL="274320" indent="-274320" eaLnBrk="1" fontAlgn="auto" hangingPunct="1">
              <a:lnSpc>
                <a:spcPct val="90000"/>
              </a:lnSpc>
              <a:spcAft>
                <a:spcPts val="0"/>
              </a:spcAft>
              <a:buFont typeface="Wingdings"/>
              <a:buChar char=""/>
              <a:defRPr/>
            </a:pPr>
            <a:r>
              <a:rPr lang="en-US" dirty="0"/>
              <a:t>Contraindications of Direct Filling Gold.</a:t>
            </a:r>
          </a:p>
          <a:p>
            <a:pPr marL="274320" indent="-274320" eaLnBrk="1" fontAlgn="auto" hangingPunct="1">
              <a:lnSpc>
                <a:spcPct val="90000"/>
              </a:lnSpc>
              <a:spcAft>
                <a:spcPts val="0"/>
              </a:spcAft>
              <a:buFont typeface="Wingdings"/>
              <a:buChar char=""/>
              <a:defRPr/>
            </a:pPr>
            <a:r>
              <a:rPr lang="en-US" dirty="0"/>
              <a:t>Advantages of Direct Filling Gold.</a:t>
            </a:r>
          </a:p>
          <a:p>
            <a:pPr marL="274320" indent="-274320" eaLnBrk="1" fontAlgn="auto" hangingPunct="1">
              <a:lnSpc>
                <a:spcPct val="90000"/>
              </a:lnSpc>
              <a:spcAft>
                <a:spcPts val="0"/>
              </a:spcAft>
              <a:buFont typeface="Wingdings"/>
              <a:buChar char=""/>
              <a:defRPr/>
            </a:pPr>
            <a:r>
              <a:rPr lang="en-US" dirty="0"/>
              <a:t>Disadvantages of Direct Filling Gold.</a:t>
            </a:r>
          </a:p>
          <a:p>
            <a:pPr marL="274320" indent="-274320" eaLnBrk="1" fontAlgn="auto" hangingPunct="1">
              <a:lnSpc>
                <a:spcPct val="90000"/>
              </a:lnSpc>
              <a:spcAft>
                <a:spcPts val="0"/>
              </a:spcAft>
              <a:buFont typeface="Wingdings"/>
              <a:buChar char=""/>
              <a:defRPr/>
            </a:pPr>
            <a:r>
              <a:rPr lang="en-US" dirty="0"/>
              <a:t>Heat treatment of Gold </a:t>
            </a:r>
          </a:p>
          <a:p>
            <a:pPr marL="274320" indent="-274320" eaLnBrk="1" fontAlgn="auto" hangingPunct="1">
              <a:lnSpc>
                <a:spcPct val="90000"/>
              </a:lnSpc>
              <a:spcAft>
                <a:spcPts val="0"/>
              </a:spcAft>
              <a:buFont typeface="Wingdings"/>
              <a:buChar char=""/>
              <a:defRPr/>
            </a:pPr>
            <a:r>
              <a:rPr lang="en-US" dirty="0"/>
              <a:t>Condensation or Compaction.</a:t>
            </a:r>
          </a:p>
          <a:p>
            <a:pPr marL="274320" indent="-274320" eaLnBrk="1" fontAlgn="auto" hangingPunct="1">
              <a:lnSpc>
                <a:spcPct val="90000"/>
              </a:lnSpc>
              <a:spcAft>
                <a:spcPts val="0"/>
              </a:spcAft>
              <a:buFont typeface="Wingdings"/>
              <a:buChar char=""/>
              <a:defRPr/>
            </a:pPr>
            <a:r>
              <a:rPr lang="en-US" dirty="0"/>
              <a:t>Biocompatibility of Gold Restorations.</a:t>
            </a:r>
          </a:p>
          <a:p>
            <a:pPr marL="274320" indent="-274320" eaLnBrk="1" fontAlgn="auto" hangingPunct="1">
              <a:lnSpc>
                <a:spcPct val="90000"/>
              </a:lnSpc>
              <a:spcAft>
                <a:spcPts val="0"/>
              </a:spcAft>
              <a:buFont typeface="Wingdings"/>
              <a:buChar char=""/>
              <a:defRPr/>
            </a:pPr>
            <a:r>
              <a:rPr lang="en-US" dirty="0"/>
              <a:t>Cavity Preparation for DFG</a:t>
            </a:r>
          </a:p>
        </p:txBody>
      </p:sp>
    </p:spTree>
    <p:extLst>
      <p:ext uri="{BB962C8B-B14F-4D97-AF65-F5344CB8AC3E}">
        <p14:creationId xmlns:p14="http://schemas.microsoft.com/office/powerpoint/2010/main" xmlns="" val="5272054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questions</a:t>
            </a:r>
            <a:endParaRPr lang="en-IN" dirty="0"/>
          </a:p>
        </p:txBody>
      </p:sp>
      <p:sp>
        <p:nvSpPr>
          <p:cNvPr id="95235" name="Content Placeholder 2"/>
          <p:cNvSpPr>
            <a:spLocks noGrp="1"/>
          </p:cNvSpPr>
          <p:nvPr>
            <p:ph sz="quarter" idx="13"/>
          </p:nvPr>
        </p:nvSpPr>
        <p:spPr>
          <a:xfrm>
            <a:off x="457200" y="1600200"/>
            <a:ext cx="7467600" cy="4873625"/>
          </a:xfrm>
        </p:spPr>
        <p:txBody>
          <a:bodyPr/>
          <a:lstStyle/>
          <a:p>
            <a:pPr>
              <a:lnSpc>
                <a:spcPct val="150000"/>
              </a:lnSpc>
            </a:pPr>
            <a:r>
              <a:rPr lang="en-US" altLang="en-US"/>
              <a:t>Forms of DFG</a:t>
            </a:r>
          </a:p>
          <a:p>
            <a:pPr>
              <a:lnSpc>
                <a:spcPct val="150000"/>
              </a:lnSpc>
            </a:pPr>
            <a:r>
              <a:rPr lang="en-US" altLang="en-US"/>
              <a:t>Mat gold </a:t>
            </a:r>
          </a:p>
          <a:p>
            <a:pPr>
              <a:lnSpc>
                <a:spcPct val="150000"/>
              </a:lnSpc>
            </a:pPr>
            <a:r>
              <a:rPr lang="en-US" altLang="en-US"/>
              <a:t>Importance and methods of annealing</a:t>
            </a:r>
          </a:p>
          <a:p>
            <a:pPr>
              <a:lnSpc>
                <a:spcPct val="150000"/>
              </a:lnSpc>
            </a:pPr>
            <a:r>
              <a:rPr lang="en-US" altLang="en-US"/>
              <a:t>Steps in compaction of DFG in a cavity </a:t>
            </a:r>
          </a:p>
          <a:p>
            <a:pPr>
              <a:lnSpc>
                <a:spcPct val="150000"/>
              </a:lnSpc>
            </a:pPr>
            <a:r>
              <a:rPr lang="en-US" altLang="en-US"/>
              <a:t>Finishing and polishing of DFG</a:t>
            </a:r>
          </a:p>
        </p:txBody>
      </p:sp>
    </p:spTree>
    <p:extLst>
      <p:ext uri="{BB962C8B-B14F-4D97-AF65-F5344CB8AC3E}">
        <p14:creationId xmlns:p14="http://schemas.microsoft.com/office/powerpoint/2010/main" xmlns="" val="2305150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88913"/>
            <a:ext cx="7467600" cy="1143000"/>
          </a:xfrm>
        </p:spPr>
        <p:txBody>
          <a:bodyPr/>
          <a:lstStyle/>
          <a:p>
            <a:pPr>
              <a:defRPr/>
            </a:pPr>
            <a:r>
              <a:rPr lang="en-US" dirty="0"/>
              <a:t>REFERENCES</a:t>
            </a:r>
            <a:endParaRPr lang="en-IN" dirty="0"/>
          </a:p>
        </p:txBody>
      </p:sp>
      <p:sp>
        <p:nvSpPr>
          <p:cNvPr id="93187" name="Content Placeholder 2"/>
          <p:cNvSpPr>
            <a:spLocks noGrp="1"/>
          </p:cNvSpPr>
          <p:nvPr>
            <p:ph sz="quarter" idx="13"/>
          </p:nvPr>
        </p:nvSpPr>
        <p:spPr>
          <a:xfrm>
            <a:off x="468313" y="1412875"/>
            <a:ext cx="7467600" cy="4873625"/>
          </a:xfrm>
        </p:spPr>
        <p:txBody>
          <a:bodyPr/>
          <a:lstStyle/>
          <a:p>
            <a:pPr eaLnBrk="1" hangingPunct="1">
              <a:buClrTx/>
            </a:pPr>
            <a:r>
              <a:rPr lang="en-US" altLang="en-US" sz="1800"/>
              <a:t>Science Of Dental Materials -----9th Edition By Skinners. </a:t>
            </a:r>
          </a:p>
          <a:p>
            <a:pPr eaLnBrk="1" hangingPunct="1">
              <a:buClrTx/>
            </a:pPr>
            <a:endParaRPr lang="en-US" altLang="en-US" sz="1800"/>
          </a:p>
          <a:p>
            <a:pPr eaLnBrk="1" hangingPunct="1">
              <a:buClrTx/>
            </a:pPr>
            <a:r>
              <a:rPr lang="en-US" altLang="en-US" sz="1800"/>
              <a:t>Art And Science Of Operative Dentistry -4th Edition-Studervant</a:t>
            </a:r>
          </a:p>
          <a:p>
            <a:pPr eaLnBrk="1" hangingPunct="1">
              <a:buClrTx/>
            </a:pPr>
            <a:endParaRPr lang="en-US" altLang="en-US" sz="1800"/>
          </a:p>
          <a:p>
            <a:pPr eaLnBrk="1" hangingPunct="1">
              <a:buClrTx/>
            </a:pPr>
            <a:r>
              <a:rPr lang="en-US" altLang="en-US" sz="1800"/>
              <a:t>Operative Dentistry 2nd Edition By Summit, Robbins ,Schwarts .</a:t>
            </a:r>
          </a:p>
          <a:p>
            <a:pPr eaLnBrk="1" hangingPunct="1">
              <a:buClrTx/>
            </a:pPr>
            <a:endParaRPr lang="en-US" altLang="en-US" sz="1800"/>
          </a:p>
          <a:p>
            <a:pPr eaLnBrk="1" hangingPunct="1">
              <a:buClrTx/>
            </a:pPr>
            <a:r>
              <a:rPr lang="en-US" altLang="en-US" sz="1800"/>
              <a:t>Restorative Dentals Materials 11th Edition By Craig.</a:t>
            </a:r>
          </a:p>
          <a:p>
            <a:pPr eaLnBrk="1" hangingPunct="1">
              <a:buClrTx/>
            </a:pPr>
            <a:endParaRPr lang="en-US" altLang="en-US" sz="1800"/>
          </a:p>
          <a:p>
            <a:pPr eaLnBrk="1" hangingPunct="1">
              <a:buClrTx/>
            </a:pPr>
            <a:r>
              <a:rPr lang="en-US" altLang="en-US" sz="1800"/>
              <a:t>Packard’s Manual Of Operative Dentistry 8th Edition E.A.M.Kidd, G.N. Smith, T.N.Watson.</a:t>
            </a:r>
          </a:p>
          <a:p>
            <a:pPr eaLnBrk="1" hangingPunct="1">
              <a:buClrTx/>
            </a:pPr>
            <a:endParaRPr lang="en-US" altLang="en-US" sz="1800"/>
          </a:p>
          <a:p>
            <a:pPr eaLnBrk="1" hangingPunct="1">
              <a:buClrTx/>
            </a:pPr>
            <a:r>
              <a:rPr lang="en-US" altLang="en-US" sz="1800"/>
              <a:t>Operative Dentistry   Edition, By Marzouk .</a:t>
            </a:r>
          </a:p>
          <a:p>
            <a:endParaRPr lang="en-IN" altLang="en-US" sz="1800"/>
          </a:p>
        </p:txBody>
      </p:sp>
    </p:spTree>
    <p:extLst>
      <p:ext uri="{BB962C8B-B14F-4D97-AF65-F5344CB8AC3E}">
        <p14:creationId xmlns:p14="http://schemas.microsoft.com/office/powerpoint/2010/main" xmlns="" val="2134507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Suggested reading</a:t>
            </a:r>
            <a:endParaRPr lang="en-IN" dirty="0"/>
          </a:p>
        </p:txBody>
      </p:sp>
      <p:sp>
        <p:nvSpPr>
          <p:cNvPr id="94211" name="Content Placeholder 2"/>
          <p:cNvSpPr>
            <a:spLocks noGrp="1"/>
          </p:cNvSpPr>
          <p:nvPr>
            <p:ph sz="quarter" idx="13"/>
          </p:nvPr>
        </p:nvSpPr>
        <p:spPr>
          <a:xfrm>
            <a:off x="457200" y="1600200"/>
            <a:ext cx="7467600" cy="4873625"/>
          </a:xfrm>
        </p:spPr>
        <p:txBody>
          <a:bodyPr/>
          <a:lstStyle/>
          <a:p>
            <a:pPr>
              <a:lnSpc>
                <a:spcPct val="150000"/>
              </a:lnSpc>
              <a:buClrTx/>
            </a:pPr>
            <a:r>
              <a:rPr lang="en-US" altLang="en-US"/>
              <a:t>Science Of Dental Materials -----By ANUSAVICE, Skinners. </a:t>
            </a:r>
          </a:p>
          <a:p>
            <a:pPr>
              <a:lnSpc>
                <a:spcPct val="150000"/>
              </a:lnSpc>
              <a:buClrTx/>
            </a:pPr>
            <a:r>
              <a:rPr lang="en-US" altLang="en-US"/>
              <a:t>Art And Science Of Operative Dentistry -4th Edition-Studervant</a:t>
            </a:r>
          </a:p>
          <a:p>
            <a:pPr>
              <a:lnSpc>
                <a:spcPct val="150000"/>
              </a:lnSpc>
              <a:buClrTx/>
            </a:pPr>
            <a:r>
              <a:rPr lang="en-US" altLang="en-US"/>
              <a:t>Restorative Dentals Materials 11th Edition By Craig.</a:t>
            </a:r>
          </a:p>
          <a:p>
            <a:pPr>
              <a:lnSpc>
                <a:spcPct val="150000"/>
              </a:lnSpc>
              <a:buClrTx/>
            </a:pPr>
            <a:endParaRPr lang="en-US" altLang="en-US"/>
          </a:p>
          <a:p>
            <a:pPr>
              <a:lnSpc>
                <a:spcPct val="150000"/>
              </a:lnSpc>
              <a:buClrTx/>
            </a:pPr>
            <a:endParaRPr lang="en-US" altLang="en-US"/>
          </a:p>
          <a:p>
            <a:pPr>
              <a:lnSpc>
                <a:spcPct val="150000"/>
              </a:lnSpc>
            </a:pPr>
            <a:endParaRPr lang="en-IN" altLang="en-US"/>
          </a:p>
          <a:p>
            <a:endParaRPr lang="en-IN" altLang="en-US"/>
          </a:p>
        </p:txBody>
      </p:sp>
    </p:spTree>
    <p:extLst>
      <p:ext uri="{BB962C8B-B14F-4D97-AF65-F5344CB8AC3E}">
        <p14:creationId xmlns:p14="http://schemas.microsoft.com/office/powerpoint/2010/main" xmlns="" val="3584446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IN" dirty="0"/>
          </a:p>
        </p:txBody>
      </p:sp>
      <p:pic>
        <p:nvPicPr>
          <p:cNvPr id="96259" name="Picture 3" descr="C:\Users\sony\Downloads\thank_you_6_1600x1240.jpg"/>
          <p:cNvPicPr>
            <a:picLocks noGrp="1" noChangeAspect="1" noChangeArrowheads="1"/>
          </p:cNvPicPr>
          <p:nvPr>
            <p:ph sz="quarter" idx="13"/>
          </p:nvPr>
        </p:nvPicPr>
        <p:blipFill>
          <a:blip r:embed="rId2">
            <a:extLst>
              <a:ext uri="{28A0092B-C50C-407E-A947-70E740481C1C}">
                <a14:useLocalDpi xmlns:a14="http://schemas.microsoft.com/office/drawing/2010/main" xmlns="" val="0"/>
              </a:ext>
            </a:extLst>
          </a:blip>
          <a:srcRect/>
          <a:stretch>
            <a:fillRect/>
          </a:stretch>
        </p:blipFill>
        <p:spPr>
          <a:xfrm>
            <a:off x="0" y="0"/>
            <a:ext cx="9144000" cy="6858000"/>
          </a:xfrm>
          <a:noFill/>
        </p:spPr>
      </p:pic>
    </p:spTree>
    <p:extLst>
      <p:ext uri="{BB962C8B-B14F-4D97-AF65-F5344CB8AC3E}">
        <p14:creationId xmlns:p14="http://schemas.microsoft.com/office/powerpoint/2010/main" xmlns="" val="1841234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768350"/>
            <a:ext cx="7772400" cy="822325"/>
          </a:xfrm>
        </p:spPr>
        <p:txBody>
          <a:bodyPr>
            <a:noAutofit/>
          </a:bodyPr>
          <a:lstStyle/>
          <a:p>
            <a:pPr algn="ctr" eaLnBrk="1" fontAlgn="auto" hangingPunct="1">
              <a:spcAft>
                <a:spcPts val="0"/>
              </a:spcAft>
              <a:defRPr/>
            </a:pPr>
            <a:r>
              <a:rPr lang="en-US" sz="2800" b="1" dirty="0">
                <a:cs typeface="Times New Roman" pitchFamily="18" charset="0"/>
              </a:rPr>
              <a:t>General Steps for Insertion of Direct Gold Restoration in a Cavity Preparation</a:t>
            </a:r>
          </a:p>
        </p:txBody>
      </p:sp>
      <p:sp>
        <p:nvSpPr>
          <p:cNvPr id="67587" name="Rectangle 3"/>
          <p:cNvSpPr>
            <a:spLocks noGrp="1"/>
          </p:cNvSpPr>
          <p:nvPr>
            <p:ph sz="quarter" idx="13"/>
          </p:nvPr>
        </p:nvSpPr>
        <p:spPr>
          <a:xfrm>
            <a:off x="685800" y="1981200"/>
            <a:ext cx="4953000" cy="4114800"/>
          </a:xfrm>
        </p:spPr>
        <p:txBody>
          <a:bodyPr>
            <a:normAutofit/>
          </a:bodyPr>
          <a:lstStyle/>
          <a:p>
            <a:pPr eaLnBrk="1" hangingPunct="1">
              <a:lnSpc>
                <a:spcPct val="90000"/>
              </a:lnSpc>
            </a:pPr>
            <a:r>
              <a:rPr lang="en-US" altLang="en-US" sz="2000">
                <a:cs typeface="Times New Roman" pitchFamily="18" charset="0"/>
              </a:rPr>
              <a:t>The following can serve as a general outline for the procedure of inserting direct gold materials into a cavity preparation:</a:t>
            </a:r>
          </a:p>
          <a:p>
            <a:pPr eaLnBrk="1" hangingPunct="1">
              <a:lnSpc>
                <a:spcPct val="90000"/>
              </a:lnSpc>
            </a:pPr>
            <a:r>
              <a:rPr lang="en-US" altLang="en-US" sz="2000" b="1">
                <a:cs typeface="Times New Roman" pitchFamily="18" charset="0"/>
              </a:rPr>
              <a:t>A. Three step build-up for the restoration</a:t>
            </a:r>
            <a:endParaRPr lang="en-US" altLang="en-US" sz="2000">
              <a:cs typeface="Times New Roman" pitchFamily="18" charset="0"/>
            </a:endParaRPr>
          </a:p>
          <a:p>
            <a:pPr eaLnBrk="1" hangingPunct="1">
              <a:lnSpc>
                <a:spcPct val="90000"/>
              </a:lnSpc>
              <a:buFontTx/>
              <a:buNone/>
            </a:pPr>
            <a:r>
              <a:rPr lang="en-US" altLang="en-US" sz="2000">
                <a:cs typeface="Times New Roman" pitchFamily="18" charset="0"/>
              </a:rPr>
              <a:t>1.   "Tie formation"</a:t>
            </a:r>
          </a:p>
          <a:p>
            <a:pPr eaLnBrk="1" hangingPunct="1">
              <a:lnSpc>
                <a:spcPct val="90000"/>
              </a:lnSpc>
            </a:pPr>
            <a:r>
              <a:rPr lang="en-US" altLang="en-US" sz="2000">
                <a:cs typeface="Times New Roman" pitchFamily="18" charset="0"/>
              </a:rPr>
              <a:t>This involves connecting two opposing point angles or starting points filled with gold with a transverse bar of gold. Such a "tie" forms the foundation for any restoration in direct gold. </a:t>
            </a:r>
          </a:p>
          <a:p>
            <a:pPr eaLnBrk="1" hangingPunct="1">
              <a:lnSpc>
                <a:spcPct val="90000"/>
              </a:lnSpc>
            </a:pPr>
            <a:r>
              <a:rPr lang="en-US" altLang="en-US" sz="2000">
                <a:cs typeface="Times New Roman" pitchFamily="18" charset="0"/>
              </a:rPr>
              <a:t>Resistance to displacement should be tested before proceeding to the next step.</a:t>
            </a:r>
          </a:p>
          <a:p>
            <a:pPr eaLnBrk="1" hangingPunct="1">
              <a:lnSpc>
                <a:spcPct val="90000"/>
              </a:lnSpc>
              <a:buFontTx/>
              <a:buNone/>
            </a:pPr>
            <a:r>
              <a:rPr lang="en-US" altLang="en-US" sz="2000">
                <a:cs typeface="Times New Roman" pitchFamily="18" charset="0"/>
              </a:rPr>
              <a:t>	</a:t>
            </a:r>
            <a:endParaRPr lang="en-US" altLang="en-US" sz="2000"/>
          </a:p>
        </p:txBody>
      </p:sp>
      <p:pic>
        <p:nvPicPr>
          <p:cNvPr id="67588" name="Picture 4" descr="D:\DATA VS\Gagan-sem\Untitled-Scanned-01a.jpg"/>
          <p:cNvPicPr>
            <a:picLocks noChangeAspect="1" noChangeArrowheads="1"/>
          </p:cNvPicPr>
          <p:nvPr/>
        </p:nvPicPr>
        <p:blipFill>
          <a:blip r:embed="rId2">
            <a:extLst>
              <a:ext uri="{28A0092B-C50C-407E-A947-70E740481C1C}">
                <a14:useLocalDpi xmlns:a14="http://schemas.microsoft.com/office/drawing/2010/main" xmlns="" val="0"/>
              </a:ext>
            </a:extLst>
          </a:blip>
          <a:srcRect l="17854" r="19653" b="74306"/>
          <a:stretch>
            <a:fillRect/>
          </a:stretch>
        </p:blipFill>
        <p:spPr bwMode="auto">
          <a:xfrm>
            <a:off x="5715000" y="4114800"/>
            <a:ext cx="2743200" cy="2090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53947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p:cNvSpPr>
          <p:nvPr>
            <p:ph sz="quarter" idx="13"/>
          </p:nvPr>
        </p:nvSpPr>
        <p:spPr>
          <a:xfrm>
            <a:off x="685800" y="685800"/>
            <a:ext cx="5029200" cy="5410200"/>
          </a:xfrm>
        </p:spPr>
        <p:txBody>
          <a:bodyPr>
            <a:normAutofit lnSpcReduction="10000"/>
          </a:bodyPr>
          <a:lstStyle/>
          <a:p>
            <a:pPr eaLnBrk="1" hangingPunct="1">
              <a:lnSpc>
                <a:spcPct val="90000"/>
              </a:lnSpc>
              <a:buFontTx/>
              <a:buNone/>
            </a:pPr>
            <a:r>
              <a:rPr lang="en-US" altLang="en-US" sz="2000">
                <a:cs typeface="Times New Roman" pitchFamily="18" charset="0"/>
              </a:rPr>
              <a:t>2.   "Banking of walls"</a:t>
            </a:r>
          </a:p>
          <a:p>
            <a:pPr eaLnBrk="1" hangingPunct="1">
              <a:lnSpc>
                <a:spcPct val="90000"/>
              </a:lnSpc>
            </a:pPr>
            <a:r>
              <a:rPr lang="en-US" altLang="en-US" sz="2000">
                <a:cs typeface="Times New Roman" pitchFamily="18" charset="0"/>
              </a:rPr>
              <a:t>This is accomplished by covering each wall from its floor or axial wall to the cavosurface margin with the direct gold material. A wall should be banked in a way that will not obstruct tie formation or banking of other walls in the cavity preparation. </a:t>
            </a:r>
          </a:p>
          <a:p>
            <a:pPr eaLnBrk="1" hangingPunct="1">
              <a:lnSpc>
                <a:spcPct val="90000"/>
              </a:lnSpc>
            </a:pPr>
            <a:r>
              <a:rPr lang="en-US" altLang="en-US" sz="2000">
                <a:cs typeface="Times New Roman" pitchFamily="18" charset="0"/>
              </a:rPr>
              <a:t>"Banking" should be performed simultaneously on the surrounding walls of the preparation.</a:t>
            </a:r>
          </a:p>
          <a:p>
            <a:pPr eaLnBrk="1" hangingPunct="1">
              <a:lnSpc>
                <a:spcPct val="90000"/>
              </a:lnSpc>
              <a:buFontTx/>
              <a:buNone/>
            </a:pPr>
            <a:endParaRPr lang="en-US" altLang="en-US" sz="2000">
              <a:cs typeface="Times New Roman" pitchFamily="18" charset="0"/>
            </a:endParaRPr>
          </a:p>
          <a:p>
            <a:pPr eaLnBrk="1" hangingPunct="1">
              <a:lnSpc>
                <a:spcPct val="90000"/>
              </a:lnSpc>
              <a:buFontTx/>
              <a:buNone/>
            </a:pPr>
            <a:r>
              <a:rPr lang="en-US" altLang="en-US" sz="2000">
                <a:cs typeface="Times New Roman" pitchFamily="18" charset="0"/>
              </a:rPr>
              <a:t>3. Shoulder formation</a:t>
            </a:r>
          </a:p>
          <a:p>
            <a:pPr eaLnBrk="1" hangingPunct="1">
              <a:lnSpc>
                <a:spcPct val="90000"/>
              </a:lnSpc>
            </a:pPr>
            <a:r>
              <a:rPr lang="en-US" altLang="en-US" sz="2000">
                <a:cs typeface="Times New Roman" pitchFamily="18" charset="0"/>
              </a:rPr>
              <a:t>Sometimes, to complete a build-up, it is necessary to connect two opposing walls with the direct gold material.</a:t>
            </a:r>
          </a:p>
          <a:p>
            <a:pPr eaLnBrk="1" hangingPunct="1">
              <a:lnSpc>
                <a:spcPct val="90000"/>
              </a:lnSpc>
            </a:pPr>
            <a:r>
              <a:rPr lang="en-US" altLang="en-US" sz="2000">
                <a:cs typeface="Times New Roman" pitchFamily="18" charset="0"/>
              </a:rPr>
              <a:t>These three steps should completely fill up the cavity preparation, but the build-up should continue until the preparation is overfilled.</a:t>
            </a:r>
            <a:r>
              <a:rPr lang="en-US" altLang="en-US" sz="2000"/>
              <a:t> </a:t>
            </a:r>
          </a:p>
          <a:p>
            <a:pPr eaLnBrk="1" hangingPunct="1">
              <a:lnSpc>
                <a:spcPct val="90000"/>
              </a:lnSpc>
            </a:pPr>
            <a:endParaRPr lang="en-US" altLang="en-US" sz="2800"/>
          </a:p>
        </p:txBody>
      </p:sp>
      <p:pic>
        <p:nvPicPr>
          <p:cNvPr id="68611" name="Picture 4" descr="D:\DATA VS\Gagan-sem\Untitled-Scanned-01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t="30511" b="42188"/>
          <a:stretch>
            <a:fillRect/>
          </a:stretch>
        </p:blipFill>
        <p:spPr bwMode="auto">
          <a:xfrm>
            <a:off x="5943600" y="1447800"/>
            <a:ext cx="2971800" cy="161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8612" name="Picture 5" descr="D:\DATA VS\Gagan-sem\Untitled-Scanned-01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t="62630" b="5252"/>
          <a:stretch>
            <a:fillRect/>
          </a:stretch>
        </p:blipFill>
        <p:spPr bwMode="auto">
          <a:xfrm>
            <a:off x="5943600" y="4419600"/>
            <a:ext cx="2971800" cy="176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49163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p:cNvSpPr>
          <p:nvPr>
            <p:ph sz="quarter" idx="13"/>
          </p:nvPr>
        </p:nvSpPr>
        <p:spPr>
          <a:xfrm>
            <a:off x="457200" y="609600"/>
            <a:ext cx="7848600" cy="5638800"/>
          </a:xfrm>
        </p:spPr>
        <p:txBody>
          <a:bodyPr/>
          <a:lstStyle/>
          <a:p>
            <a:pPr eaLnBrk="1" hangingPunct="1">
              <a:lnSpc>
                <a:spcPct val="120000"/>
              </a:lnSpc>
              <a:buFontTx/>
              <a:buNone/>
            </a:pPr>
            <a:r>
              <a:rPr lang="en-US" altLang="en-US" sz="2800" b="1">
                <a:cs typeface="Times New Roman" pitchFamily="18" charset="0"/>
              </a:rPr>
              <a:t>B.</a:t>
            </a:r>
            <a:r>
              <a:rPr lang="en-US" altLang="en-US" sz="2800">
                <a:cs typeface="Times New Roman" pitchFamily="18" charset="0"/>
              </a:rPr>
              <a:t>   </a:t>
            </a:r>
            <a:r>
              <a:rPr lang="en-US" altLang="en-US" sz="2800" b="1">
                <a:cs typeface="Times New Roman" pitchFamily="18" charset="0"/>
              </a:rPr>
              <a:t>"Paving" of the restoration</a:t>
            </a:r>
            <a:endParaRPr lang="en-US" altLang="en-US" sz="2800">
              <a:cs typeface="Times New Roman" pitchFamily="18" charset="0"/>
            </a:endParaRPr>
          </a:p>
          <a:p>
            <a:pPr eaLnBrk="1" hangingPunct="1">
              <a:lnSpc>
                <a:spcPct val="120000"/>
              </a:lnSpc>
            </a:pPr>
            <a:r>
              <a:rPr lang="en-US" altLang="en-US" sz="2800">
                <a:cs typeface="Times New Roman" pitchFamily="18" charset="0"/>
              </a:rPr>
              <a:t>Every area of cavosurface margin portion should be individually covered with excess cohesive gold foil </a:t>
            </a:r>
          </a:p>
          <a:p>
            <a:pPr eaLnBrk="1" hangingPunct="1">
              <a:lnSpc>
                <a:spcPct val="120000"/>
              </a:lnSpc>
            </a:pPr>
            <a:r>
              <a:rPr lang="en-US" altLang="en-US" sz="2800">
                <a:cs typeface="Times New Roman" pitchFamily="18" charset="0"/>
              </a:rPr>
              <a:t>“Foot" condenser is useful.</a:t>
            </a:r>
          </a:p>
          <a:p>
            <a:pPr eaLnBrk="1" hangingPunct="1">
              <a:lnSpc>
                <a:spcPct val="120000"/>
              </a:lnSpc>
              <a:buFontTx/>
              <a:buNone/>
            </a:pPr>
            <a:r>
              <a:rPr lang="en-US" altLang="en-US" sz="2800">
                <a:cs typeface="Times New Roman" pitchFamily="18" charset="0"/>
              </a:rPr>
              <a:t>C.  </a:t>
            </a:r>
            <a:r>
              <a:rPr lang="en-US" altLang="en-US" sz="2800" b="1">
                <a:cs typeface="Times New Roman" pitchFamily="18" charset="0"/>
              </a:rPr>
              <a:t>Surface hardening of the restoration</a:t>
            </a:r>
            <a:endParaRPr lang="en-US" altLang="en-US" sz="2800">
              <a:cs typeface="Times New Roman" pitchFamily="18" charset="0"/>
            </a:endParaRPr>
          </a:p>
          <a:p>
            <a:pPr eaLnBrk="1" hangingPunct="1">
              <a:lnSpc>
                <a:spcPct val="120000"/>
              </a:lnSpc>
            </a:pPr>
            <a:r>
              <a:rPr lang="en-US" altLang="en-US" sz="2800">
                <a:cs typeface="Times New Roman" pitchFamily="18" charset="0"/>
              </a:rPr>
              <a:t>Instrument is moved all over the surface of the restoration in one direction to strain harden the surface gold and fulfill the rest of the objectives of condensation.</a:t>
            </a:r>
            <a:r>
              <a:rPr lang="en-US" altLang="en-US" sz="2800"/>
              <a:t> </a:t>
            </a:r>
          </a:p>
        </p:txBody>
      </p:sp>
    </p:spTree>
    <p:extLst>
      <p:ext uri="{BB962C8B-B14F-4D97-AF65-F5344CB8AC3E}">
        <p14:creationId xmlns:p14="http://schemas.microsoft.com/office/powerpoint/2010/main" xmlns="" val="407761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p:cNvSpPr>
          <p:nvPr>
            <p:ph sz="quarter" idx="13"/>
          </p:nvPr>
        </p:nvSpPr>
        <p:spPr>
          <a:xfrm>
            <a:off x="685800" y="457200"/>
            <a:ext cx="8077200" cy="5638800"/>
          </a:xfrm>
        </p:spPr>
        <p:txBody>
          <a:bodyPr>
            <a:normAutofit/>
          </a:bodyPr>
          <a:lstStyle/>
          <a:p>
            <a:pPr eaLnBrk="1" hangingPunct="1">
              <a:lnSpc>
                <a:spcPct val="90000"/>
              </a:lnSpc>
              <a:buFontTx/>
              <a:buNone/>
            </a:pPr>
            <a:r>
              <a:rPr lang="en-US" altLang="en-US" b="1">
                <a:cs typeface="Times New Roman" pitchFamily="18" charset="0"/>
              </a:rPr>
              <a:t>D.</a:t>
            </a:r>
            <a:r>
              <a:rPr lang="en-US" altLang="en-US">
                <a:cs typeface="Times New Roman" pitchFamily="18" charset="0"/>
              </a:rPr>
              <a:t>  </a:t>
            </a:r>
            <a:r>
              <a:rPr lang="en-US" altLang="en-US" b="1">
                <a:cs typeface="Times New Roman" pitchFamily="18" charset="0"/>
              </a:rPr>
              <a:t>Burnishing</a:t>
            </a:r>
            <a:endParaRPr lang="en-US" altLang="en-US">
              <a:cs typeface="Times New Roman" pitchFamily="18" charset="0"/>
            </a:endParaRPr>
          </a:p>
          <a:p>
            <a:pPr eaLnBrk="1" hangingPunct="1">
              <a:lnSpc>
                <a:spcPct val="90000"/>
              </a:lnSpc>
            </a:pPr>
            <a:r>
              <a:rPr lang="en-US" altLang="en-US">
                <a:cs typeface="Times New Roman" pitchFamily="18" charset="0"/>
              </a:rPr>
              <a:t>Done with proper instruments from gold to tooth surface.</a:t>
            </a:r>
          </a:p>
          <a:p>
            <a:pPr eaLnBrk="1" hangingPunct="1">
              <a:lnSpc>
                <a:spcPct val="90000"/>
              </a:lnSpc>
            </a:pPr>
            <a:r>
              <a:rPr lang="en-US" altLang="en-US">
                <a:cs typeface="Times New Roman" pitchFamily="18" charset="0"/>
              </a:rPr>
              <a:t>Creates a solid gold sheet marginally.</a:t>
            </a:r>
          </a:p>
          <a:p>
            <a:pPr eaLnBrk="1" hangingPunct="1">
              <a:lnSpc>
                <a:spcPct val="90000"/>
              </a:lnSpc>
            </a:pPr>
            <a:r>
              <a:rPr lang="en-US" altLang="en-US">
                <a:cs typeface="Times New Roman" pitchFamily="18" charset="0"/>
              </a:rPr>
              <a:t>Enhance surface hardening.</a:t>
            </a:r>
          </a:p>
          <a:p>
            <a:pPr eaLnBrk="1" hangingPunct="1">
              <a:lnSpc>
                <a:spcPct val="90000"/>
              </a:lnSpc>
            </a:pPr>
            <a:r>
              <a:rPr lang="en-US" altLang="en-US">
                <a:cs typeface="Times New Roman" pitchFamily="18" charset="0"/>
              </a:rPr>
              <a:t>Adapt the material more to the margins.</a:t>
            </a:r>
          </a:p>
          <a:p>
            <a:pPr eaLnBrk="1" hangingPunct="1">
              <a:lnSpc>
                <a:spcPct val="90000"/>
              </a:lnSpc>
            </a:pPr>
            <a:r>
              <a:rPr lang="en-US" altLang="en-US">
                <a:cs typeface="Times New Roman" pitchFamily="18" charset="0"/>
              </a:rPr>
              <a:t>Eliminates surface and marginal voids.</a:t>
            </a:r>
          </a:p>
          <a:p>
            <a:pPr eaLnBrk="1" hangingPunct="1">
              <a:lnSpc>
                <a:spcPct val="90000"/>
              </a:lnSpc>
            </a:pPr>
            <a:endParaRPr lang="en-US" altLang="en-US">
              <a:cs typeface="Times New Roman" pitchFamily="18" charset="0"/>
            </a:endParaRPr>
          </a:p>
          <a:p>
            <a:pPr eaLnBrk="1" hangingPunct="1">
              <a:lnSpc>
                <a:spcPct val="90000"/>
              </a:lnSpc>
              <a:buFontTx/>
              <a:buNone/>
            </a:pPr>
            <a:r>
              <a:rPr lang="en-US" altLang="en-US" b="1">
                <a:cs typeface="Times New Roman" pitchFamily="18" charset="0"/>
              </a:rPr>
              <a:t>E.</a:t>
            </a:r>
            <a:r>
              <a:rPr lang="en-US" altLang="en-US">
                <a:cs typeface="Times New Roman" pitchFamily="18" charset="0"/>
              </a:rPr>
              <a:t>  </a:t>
            </a:r>
            <a:r>
              <a:rPr lang="en-US" altLang="en-US" b="1">
                <a:cs typeface="Times New Roman" pitchFamily="18" charset="0"/>
              </a:rPr>
              <a:t>Margination</a:t>
            </a:r>
            <a:endParaRPr lang="en-US" altLang="en-US">
              <a:cs typeface="Times New Roman" pitchFamily="18" charset="0"/>
            </a:endParaRPr>
          </a:p>
          <a:p>
            <a:pPr eaLnBrk="1" hangingPunct="1">
              <a:lnSpc>
                <a:spcPct val="90000"/>
              </a:lnSpc>
            </a:pPr>
            <a:r>
              <a:rPr lang="en-US" altLang="en-US">
                <a:cs typeface="Times New Roman" pitchFamily="18" charset="0"/>
              </a:rPr>
              <a:t>Knives and files are used from gold surface to the tooth surface. </a:t>
            </a:r>
          </a:p>
          <a:p>
            <a:pPr eaLnBrk="1" hangingPunct="1">
              <a:lnSpc>
                <a:spcPct val="90000"/>
              </a:lnSpc>
            </a:pPr>
            <a:r>
              <a:rPr lang="en-US" altLang="en-US">
                <a:cs typeface="Times New Roman" pitchFamily="18" charset="0"/>
              </a:rPr>
              <a:t>Small increments should be removed at a time </a:t>
            </a:r>
          </a:p>
          <a:p>
            <a:pPr eaLnBrk="1" hangingPunct="1">
              <a:lnSpc>
                <a:spcPct val="90000"/>
              </a:lnSpc>
            </a:pPr>
            <a:r>
              <a:rPr lang="en-US" altLang="en-US">
                <a:cs typeface="Times New Roman" pitchFamily="18" charset="0"/>
              </a:rPr>
              <a:t>Do not try to remove more material at a time as it may cause displacement of the whole restoration.</a:t>
            </a:r>
          </a:p>
          <a:p>
            <a:pPr eaLnBrk="1" hangingPunct="1">
              <a:lnSpc>
                <a:spcPct val="90000"/>
              </a:lnSpc>
            </a:pPr>
            <a:r>
              <a:rPr lang="en-US" altLang="en-US">
                <a:cs typeface="Times New Roman" pitchFamily="18" charset="0"/>
              </a:rPr>
              <a:t>Done to visualize original outline of the cavity. </a:t>
            </a:r>
          </a:p>
          <a:p>
            <a:pPr eaLnBrk="1" hangingPunct="1">
              <a:lnSpc>
                <a:spcPct val="90000"/>
              </a:lnSpc>
            </a:pPr>
            <a:endParaRPr lang="en-US" altLang="en-US"/>
          </a:p>
        </p:txBody>
      </p:sp>
    </p:spTree>
    <p:extLst>
      <p:ext uri="{BB962C8B-B14F-4D97-AF65-F5344CB8AC3E}">
        <p14:creationId xmlns:p14="http://schemas.microsoft.com/office/powerpoint/2010/main" xmlns="" val="2181628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p:cNvSpPr>
          <p:nvPr>
            <p:ph sz="quarter" idx="13"/>
          </p:nvPr>
        </p:nvSpPr>
        <p:spPr>
          <a:xfrm>
            <a:off x="685800" y="457200"/>
            <a:ext cx="7620000" cy="5638800"/>
          </a:xfrm>
        </p:spPr>
        <p:txBody>
          <a:bodyPr>
            <a:normAutofit fontScale="85000" lnSpcReduction="10000"/>
          </a:bodyPr>
          <a:lstStyle/>
          <a:p>
            <a:pPr eaLnBrk="1" hangingPunct="1">
              <a:lnSpc>
                <a:spcPct val="90000"/>
              </a:lnSpc>
              <a:buFontTx/>
              <a:buNone/>
            </a:pPr>
            <a:r>
              <a:rPr lang="en-US" altLang="en-US" sz="2000" b="1">
                <a:cs typeface="Times New Roman" pitchFamily="18" charset="0"/>
              </a:rPr>
              <a:t>F.</a:t>
            </a:r>
            <a:r>
              <a:rPr lang="en-US" altLang="en-US" sz="2000">
                <a:cs typeface="Times New Roman" pitchFamily="18" charset="0"/>
              </a:rPr>
              <a:t>  </a:t>
            </a:r>
            <a:r>
              <a:rPr lang="en-US" altLang="en-US" sz="2000" b="1">
                <a:cs typeface="Times New Roman" pitchFamily="18" charset="0"/>
              </a:rPr>
              <a:t>Burnishing</a:t>
            </a:r>
            <a:endParaRPr lang="en-US" altLang="en-US" sz="2000">
              <a:cs typeface="Times New Roman" pitchFamily="18" charset="0"/>
            </a:endParaRPr>
          </a:p>
          <a:p>
            <a:pPr eaLnBrk="1" hangingPunct="1">
              <a:lnSpc>
                <a:spcPct val="90000"/>
              </a:lnSpc>
            </a:pPr>
            <a:r>
              <a:rPr lang="en-US" altLang="en-US" sz="2000">
                <a:cs typeface="Times New Roman" pitchFamily="18" charset="0"/>
              </a:rPr>
              <a:t>Follows margination to close marginal discrepancy.</a:t>
            </a:r>
          </a:p>
          <a:p>
            <a:pPr eaLnBrk="1" hangingPunct="1">
              <a:lnSpc>
                <a:spcPct val="90000"/>
              </a:lnSpc>
            </a:pPr>
            <a:r>
              <a:rPr lang="en-US" altLang="en-US" sz="2000">
                <a:cs typeface="Times New Roman" pitchFamily="18" charset="0"/>
              </a:rPr>
              <a:t>Strain harden the surface.</a:t>
            </a:r>
          </a:p>
          <a:p>
            <a:pPr eaLnBrk="1" hangingPunct="1">
              <a:lnSpc>
                <a:spcPct val="90000"/>
              </a:lnSpc>
            </a:pPr>
            <a:endParaRPr lang="en-US" altLang="en-US" sz="2000">
              <a:cs typeface="Times New Roman" pitchFamily="18" charset="0"/>
            </a:endParaRPr>
          </a:p>
          <a:p>
            <a:pPr eaLnBrk="1" hangingPunct="1">
              <a:lnSpc>
                <a:spcPct val="90000"/>
              </a:lnSpc>
              <a:buFontTx/>
              <a:buNone/>
            </a:pPr>
            <a:r>
              <a:rPr lang="en-US" altLang="en-US" sz="2000" b="1">
                <a:cs typeface="Times New Roman" pitchFamily="18" charset="0"/>
              </a:rPr>
              <a:t>G.</a:t>
            </a:r>
            <a:r>
              <a:rPr lang="en-US" altLang="en-US" sz="2000">
                <a:cs typeface="Times New Roman" pitchFamily="18" charset="0"/>
              </a:rPr>
              <a:t>  </a:t>
            </a:r>
            <a:r>
              <a:rPr lang="en-US" altLang="en-US" sz="2000" b="1">
                <a:cs typeface="Times New Roman" pitchFamily="18" charset="0"/>
              </a:rPr>
              <a:t>Contouring</a:t>
            </a:r>
            <a:endParaRPr lang="en-US" altLang="en-US" sz="2000">
              <a:cs typeface="Times New Roman" pitchFamily="18" charset="0"/>
            </a:endParaRPr>
          </a:p>
          <a:p>
            <a:pPr eaLnBrk="1" hangingPunct="1">
              <a:lnSpc>
                <a:spcPct val="90000"/>
              </a:lnSpc>
            </a:pPr>
            <a:r>
              <a:rPr lang="en-US" altLang="en-US" sz="2000">
                <a:cs typeface="Times New Roman" pitchFamily="18" charset="0"/>
              </a:rPr>
              <a:t>Create the proper anatomy of restoration that coincide the tooth.</a:t>
            </a:r>
          </a:p>
          <a:p>
            <a:pPr eaLnBrk="1" hangingPunct="1">
              <a:lnSpc>
                <a:spcPct val="90000"/>
              </a:lnSpc>
            </a:pPr>
            <a:r>
              <a:rPr lang="en-US" altLang="en-US" sz="2000">
                <a:cs typeface="Times New Roman" pitchFamily="18" charset="0"/>
              </a:rPr>
              <a:t>Accomplished using knives, files and finishing burs.</a:t>
            </a:r>
          </a:p>
          <a:p>
            <a:pPr eaLnBrk="1" hangingPunct="1">
              <a:lnSpc>
                <a:spcPct val="90000"/>
              </a:lnSpc>
            </a:pPr>
            <a:r>
              <a:rPr lang="en-US" altLang="en-US" sz="2000">
                <a:cs typeface="Times New Roman" pitchFamily="18" charset="0"/>
              </a:rPr>
              <a:t>If contouring involves margin they should be reburnished before final contouring.</a:t>
            </a:r>
          </a:p>
          <a:p>
            <a:pPr eaLnBrk="1" hangingPunct="1">
              <a:lnSpc>
                <a:spcPct val="90000"/>
              </a:lnSpc>
            </a:pPr>
            <a:endParaRPr lang="en-US" altLang="en-US" sz="2000">
              <a:cs typeface="Times New Roman" pitchFamily="18" charset="0"/>
            </a:endParaRPr>
          </a:p>
          <a:p>
            <a:pPr eaLnBrk="1" hangingPunct="1">
              <a:lnSpc>
                <a:spcPct val="90000"/>
              </a:lnSpc>
              <a:buFontTx/>
              <a:buNone/>
            </a:pPr>
            <a:r>
              <a:rPr lang="en-US" altLang="en-US" sz="2000" b="1">
                <a:cs typeface="Times New Roman" pitchFamily="18" charset="0"/>
              </a:rPr>
              <a:t>H. Additional burnishing</a:t>
            </a:r>
            <a:endParaRPr lang="en-US" altLang="en-US" sz="2000">
              <a:cs typeface="Times New Roman" pitchFamily="18" charset="0"/>
            </a:endParaRPr>
          </a:p>
          <a:p>
            <a:pPr eaLnBrk="1" hangingPunct="1">
              <a:lnSpc>
                <a:spcPct val="90000"/>
              </a:lnSpc>
            </a:pPr>
            <a:endParaRPr lang="en-US" altLang="en-US" sz="2000">
              <a:cs typeface="Times New Roman" pitchFamily="18" charset="0"/>
            </a:endParaRPr>
          </a:p>
          <a:p>
            <a:pPr eaLnBrk="1" hangingPunct="1">
              <a:lnSpc>
                <a:spcPct val="90000"/>
              </a:lnSpc>
              <a:buFontTx/>
              <a:buNone/>
            </a:pPr>
            <a:r>
              <a:rPr lang="en-US" altLang="en-US" sz="2000" b="1">
                <a:cs typeface="Times New Roman" pitchFamily="18" charset="0"/>
              </a:rPr>
              <a:t>I. Finishing and polishing</a:t>
            </a:r>
            <a:endParaRPr lang="en-US" altLang="en-US" sz="2000">
              <a:cs typeface="Times New Roman" pitchFamily="18" charset="0"/>
            </a:endParaRPr>
          </a:p>
          <a:p>
            <a:pPr eaLnBrk="1" hangingPunct="1">
              <a:lnSpc>
                <a:spcPct val="90000"/>
              </a:lnSpc>
            </a:pPr>
            <a:r>
              <a:rPr lang="en-US" altLang="en-US" sz="2000">
                <a:cs typeface="Times New Roman" pitchFamily="18" charset="0"/>
              </a:rPr>
              <a:t>Precipitated chalk, tin oxide on soft bristle brushes are used.</a:t>
            </a:r>
          </a:p>
          <a:p>
            <a:pPr eaLnBrk="1" hangingPunct="1">
              <a:lnSpc>
                <a:spcPct val="90000"/>
              </a:lnSpc>
            </a:pPr>
            <a:endParaRPr lang="en-US" altLang="en-US" sz="2000" b="1">
              <a:cs typeface="Times New Roman" pitchFamily="18" charset="0"/>
            </a:endParaRPr>
          </a:p>
          <a:p>
            <a:pPr eaLnBrk="1" hangingPunct="1">
              <a:lnSpc>
                <a:spcPct val="90000"/>
              </a:lnSpc>
              <a:buFontTx/>
              <a:buNone/>
            </a:pPr>
            <a:r>
              <a:rPr lang="en-US" altLang="en-US" sz="2000" b="1">
                <a:cs typeface="Times New Roman" pitchFamily="18" charset="0"/>
              </a:rPr>
              <a:t>J. Final burnishing</a:t>
            </a:r>
            <a:endParaRPr lang="en-US" altLang="en-US" sz="2000">
              <a:cs typeface="Times New Roman" pitchFamily="18" charset="0"/>
            </a:endParaRPr>
          </a:p>
          <a:p>
            <a:pPr eaLnBrk="1" hangingPunct="1">
              <a:lnSpc>
                <a:spcPct val="90000"/>
              </a:lnSpc>
            </a:pPr>
            <a:r>
              <a:rPr lang="en-US" altLang="en-US" sz="2000">
                <a:cs typeface="Times New Roman" pitchFamily="18" charset="0"/>
              </a:rPr>
              <a:t>This is done to ensure closure of marginal voids and other surface discrepancies.</a:t>
            </a:r>
          </a:p>
          <a:p>
            <a:pPr eaLnBrk="1" hangingPunct="1">
              <a:lnSpc>
                <a:spcPct val="90000"/>
              </a:lnSpc>
            </a:pPr>
            <a:endParaRPr lang="en-US" altLang="en-US" sz="2000"/>
          </a:p>
        </p:txBody>
      </p:sp>
    </p:spTree>
    <p:extLst>
      <p:ext uri="{BB962C8B-B14F-4D97-AF65-F5344CB8AC3E}">
        <p14:creationId xmlns:p14="http://schemas.microsoft.com/office/powerpoint/2010/main" xmlns="" val="3190706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85800" y="708025"/>
            <a:ext cx="7772400" cy="946150"/>
          </a:xfrm>
        </p:spPr>
        <p:txBody>
          <a:bodyPr/>
          <a:lstStyle/>
          <a:p>
            <a:pPr eaLnBrk="1" fontAlgn="auto" hangingPunct="1">
              <a:spcAft>
                <a:spcPts val="0"/>
              </a:spcAft>
              <a:defRPr/>
            </a:pPr>
            <a:r>
              <a:rPr lang="en-US" sz="2800">
                <a:cs typeface="Times New Roman" pitchFamily="18" charset="0"/>
              </a:rPr>
              <a:t>BIOCOMPATIBILITY OF GOLD RESTORATION</a:t>
            </a:r>
            <a:r>
              <a:rPr lang="en-US" sz="2800"/>
              <a:t> </a:t>
            </a:r>
          </a:p>
        </p:txBody>
      </p:sp>
      <p:sp>
        <p:nvSpPr>
          <p:cNvPr id="72707" name="Rectangle 3"/>
          <p:cNvSpPr>
            <a:spLocks noGrp="1"/>
          </p:cNvSpPr>
          <p:nvPr>
            <p:ph sz="quarter" idx="13"/>
          </p:nvPr>
        </p:nvSpPr>
        <p:spPr>
          <a:xfrm>
            <a:off x="457200" y="1600200"/>
            <a:ext cx="7467600" cy="4873625"/>
          </a:xfrm>
        </p:spPr>
        <p:txBody>
          <a:bodyPr/>
          <a:lstStyle/>
          <a:p>
            <a:pPr eaLnBrk="1" hangingPunct="1">
              <a:lnSpc>
                <a:spcPct val="120000"/>
              </a:lnSpc>
            </a:pPr>
            <a:r>
              <a:rPr lang="en-US" altLang="en-US">
                <a:cs typeface="Times New Roman" pitchFamily="18" charset="0"/>
              </a:rPr>
              <a:t>It causes irritation to pulp dentin organ.</a:t>
            </a:r>
          </a:p>
          <a:p>
            <a:pPr eaLnBrk="1" hangingPunct="1">
              <a:lnSpc>
                <a:spcPct val="120000"/>
              </a:lnSpc>
            </a:pPr>
            <a:r>
              <a:rPr lang="en-US" altLang="en-US">
                <a:cs typeface="Times New Roman" pitchFamily="18" charset="0"/>
              </a:rPr>
              <a:t>Factors:</a:t>
            </a:r>
          </a:p>
          <a:p>
            <a:pPr lvl="1" eaLnBrk="1" hangingPunct="1">
              <a:lnSpc>
                <a:spcPct val="120000"/>
              </a:lnSpc>
            </a:pPr>
            <a:r>
              <a:rPr lang="en-US" altLang="en-US">
                <a:cs typeface="Times New Roman" pitchFamily="18" charset="0"/>
              </a:rPr>
              <a:t>Condensation energy.</a:t>
            </a:r>
          </a:p>
          <a:p>
            <a:pPr lvl="1" eaLnBrk="1" hangingPunct="1">
              <a:lnSpc>
                <a:spcPct val="120000"/>
              </a:lnSpc>
            </a:pPr>
            <a:r>
              <a:rPr lang="en-US" altLang="en-US">
                <a:cs typeface="Times New Roman" pitchFamily="18" charset="0"/>
              </a:rPr>
              <a:t>Thermal energy.</a:t>
            </a:r>
          </a:p>
          <a:p>
            <a:pPr lvl="1" eaLnBrk="1" hangingPunct="1">
              <a:lnSpc>
                <a:spcPct val="120000"/>
              </a:lnSpc>
            </a:pPr>
            <a:r>
              <a:rPr lang="en-US" altLang="en-US">
                <a:cs typeface="Times New Roman" pitchFamily="18" charset="0"/>
              </a:rPr>
              <a:t>Frictional heat of finishing and polishing.</a:t>
            </a:r>
          </a:p>
          <a:p>
            <a:pPr lvl="1" eaLnBrk="1" hangingPunct="1">
              <a:lnSpc>
                <a:spcPct val="120000"/>
              </a:lnSpc>
            </a:pPr>
            <a:r>
              <a:rPr lang="en-US" altLang="en-US">
                <a:cs typeface="Times New Roman" pitchFamily="18" charset="0"/>
              </a:rPr>
              <a:t>Galvanic current.</a:t>
            </a:r>
          </a:p>
          <a:p>
            <a:pPr eaLnBrk="1" hangingPunct="1">
              <a:lnSpc>
                <a:spcPct val="120000"/>
              </a:lnSpc>
            </a:pPr>
            <a:endParaRPr lang="en-US" altLang="en-US"/>
          </a:p>
        </p:txBody>
      </p:sp>
    </p:spTree>
    <p:extLst>
      <p:ext uri="{BB962C8B-B14F-4D97-AF65-F5344CB8AC3E}">
        <p14:creationId xmlns:p14="http://schemas.microsoft.com/office/powerpoint/2010/main" xmlns="" val="1604454127"/>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5</TotalTime>
  <Words>1967</Words>
  <Application>Microsoft Office PowerPoint</Application>
  <PresentationFormat>On-screen Show (4:3)</PresentationFormat>
  <Paragraphs>230</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Horizon</vt:lpstr>
      <vt:lpstr>RUNGTA COLLEGE OF DENTAL SCIENCES AND RESEARCH</vt:lpstr>
      <vt:lpstr>Specific learning Objectives </vt:lpstr>
      <vt:lpstr>Contents</vt:lpstr>
      <vt:lpstr>General Steps for Insertion of Direct Gold Restoration in a Cavity Preparation</vt:lpstr>
      <vt:lpstr>Slide 5</vt:lpstr>
      <vt:lpstr>Slide 6</vt:lpstr>
      <vt:lpstr>Slide 7</vt:lpstr>
      <vt:lpstr>Slide 8</vt:lpstr>
      <vt:lpstr>BIOCOMPATIBILITY OF GOLD RESTORATION </vt:lpstr>
      <vt:lpstr>Slide 10</vt:lpstr>
      <vt:lpstr> </vt:lpstr>
      <vt:lpstr>The decline of gold restorations:</vt:lpstr>
      <vt:lpstr>Slide 13</vt:lpstr>
      <vt:lpstr>Slide 14</vt:lpstr>
      <vt:lpstr>Slide 15</vt:lpstr>
      <vt:lpstr>Slide 16</vt:lpstr>
      <vt:lpstr>CLASS I TOOTH PREPARATION FOR DFG</vt:lpstr>
      <vt:lpstr>Slide 18</vt:lpstr>
      <vt:lpstr>CLASS V TOOTH PREPARATION FOR DFG</vt:lpstr>
      <vt:lpstr>Slide 20</vt:lpstr>
      <vt:lpstr>Slide 21</vt:lpstr>
      <vt:lpstr>CLASS III TOOTH PREPARATION FOR DFG</vt:lpstr>
      <vt:lpstr>Slide 23</vt:lpstr>
      <vt:lpstr>Slide 24</vt:lpstr>
      <vt:lpstr>MODIFICATIONS OF CLASS III PREPARATION</vt:lpstr>
      <vt:lpstr>Slide 26</vt:lpstr>
      <vt:lpstr>Slide 27</vt:lpstr>
      <vt:lpstr>Conclusion</vt:lpstr>
      <vt:lpstr>TAKE HOME MESSAGE</vt:lpstr>
      <vt:lpstr>questions</vt:lpstr>
      <vt:lpstr>REFERENCES</vt:lpstr>
      <vt:lpstr>Suggested reading</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RUNGTA COLLEGE OF DENTAL SCIENCES AND RESEARCH</dc:title>
  <dc:creator>wadighare</dc:creator>
  <cp:lastModifiedBy>test</cp:lastModifiedBy>
  <cp:revision>4</cp:revision>
  <dcterms:created xsi:type="dcterms:W3CDTF">2022-07-31T15:53:00Z</dcterms:created>
  <dcterms:modified xsi:type="dcterms:W3CDTF">2023-04-18T05:52:46Z</dcterms:modified>
</cp:coreProperties>
</file>